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68" r:id="rId2"/>
    <p:sldId id="369" r:id="rId3"/>
    <p:sldId id="418" r:id="rId4"/>
    <p:sldId id="370" r:id="rId5"/>
    <p:sldId id="419" r:id="rId6"/>
    <p:sldId id="430" r:id="rId7"/>
    <p:sldId id="371" r:id="rId8"/>
    <p:sldId id="372" r:id="rId9"/>
    <p:sldId id="429" r:id="rId10"/>
    <p:sldId id="460" r:id="rId11"/>
    <p:sldId id="420" r:id="rId12"/>
    <p:sldId id="373" r:id="rId13"/>
    <p:sldId id="374" r:id="rId14"/>
    <p:sldId id="375" r:id="rId15"/>
    <p:sldId id="467" r:id="rId16"/>
    <p:sldId id="421" r:id="rId17"/>
    <p:sldId id="376" r:id="rId18"/>
    <p:sldId id="422" r:id="rId19"/>
    <p:sldId id="431" r:id="rId20"/>
    <p:sldId id="378" r:id="rId21"/>
    <p:sldId id="457" r:id="rId22"/>
    <p:sldId id="426" r:id="rId23"/>
    <p:sldId id="379" r:id="rId24"/>
    <p:sldId id="377" r:id="rId25"/>
    <p:sldId id="423" r:id="rId26"/>
    <p:sldId id="380" r:id="rId27"/>
    <p:sldId id="424" r:id="rId28"/>
    <p:sldId id="381" r:id="rId29"/>
    <p:sldId id="382" r:id="rId30"/>
    <p:sldId id="428" r:id="rId31"/>
    <p:sldId id="427" r:id="rId32"/>
    <p:sldId id="432" r:id="rId33"/>
    <p:sldId id="468" r:id="rId34"/>
    <p:sldId id="471" r:id="rId35"/>
    <p:sldId id="470" r:id="rId36"/>
    <p:sldId id="469" r:id="rId37"/>
    <p:sldId id="383" r:id="rId38"/>
    <p:sldId id="384" r:id="rId39"/>
    <p:sldId id="425" r:id="rId40"/>
    <p:sldId id="458" r:id="rId41"/>
    <p:sldId id="472" r:id="rId42"/>
    <p:sldId id="341" r:id="rId43"/>
    <p:sldId id="326" r:id="rId44"/>
    <p:sldId id="473" r:id="rId45"/>
    <p:sldId id="474" r:id="rId46"/>
    <p:sldId id="478" r:id="rId47"/>
    <p:sldId id="260" r:id="rId48"/>
    <p:sldId id="476" r:id="rId49"/>
    <p:sldId id="475" r:id="rId50"/>
    <p:sldId id="480" r:id="rId51"/>
    <p:sldId id="481" r:id="rId52"/>
    <p:sldId id="461" r:id="rId53"/>
    <p:sldId id="477" r:id="rId54"/>
    <p:sldId id="462" r:id="rId55"/>
    <p:sldId id="464" r:id="rId56"/>
    <p:sldId id="465" r:id="rId57"/>
    <p:sldId id="46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71" autoAdjust="0"/>
    <p:restoredTop sz="94660"/>
  </p:normalViewPr>
  <p:slideViewPr>
    <p:cSldViewPr snapToGrid="0" showGuides="1">
      <p:cViewPr>
        <p:scale>
          <a:sx n="80" d="100"/>
          <a:sy n="80" d="100"/>
        </p:scale>
        <p:origin x="-782" y="-254"/>
      </p:cViewPr>
      <p:guideLst>
        <p:guide orient="horz" pos="2160"/>
        <p:guide pos="3840"/>
      </p:guideLst>
    </p:cSldViewPr>
  </p:slideViewPr>
  <p:notesTextViewPr>
    <p:cViewPr>
      <p:scale>
        <a:sx n="3" d="2"/>
        <a:sy n="3" d="2"/>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0CC7B-2B0C-4FBF-AF48-44EEA67555E3}" type="datetimeFigureOut">
              <a:rPr lang="en-IN" smtClean="0"/>
              <a:pPr/>
              <a:t>20-11-2023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CADB3-98AC-45E1-B012-8A4C49FB3B00}" type="slidenum">
              <a:rPr lang="en-IN" smtClean="0"/>
              <a:pPr/>
              <a:t>‹#›</a:t>
            </a:fld>
            <a:endParaRPr lang="en-IN"/>
          </a:p>
        </p:txBody>
      </p:sp>
    </p:spTree>
    <p:extLst>
      <p:ext uri="{BB962C8B-B14F-4D97-AF65-F5344CB8AC3E}">
        <p14:creationId xmlns="" xmlns:p14="http://schemas.microsoft.com/office/powerpoint/2010/main" val="3068677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4A5081-782F-4AFC-A135-577312DFABA6}" type="slidenum">
              <a:rPr lang="en-US" smtClean="0"/>
              <a:pPr/>
              <a:t>37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4EEE21-7C32-4D7B-A92B-74593F8245ED}" type="slidenum">
              <a:rPr lang="en-IN" smtClean="0"/>
              <a:pPr/>
              <a:t>43</a:t>
            </a:fld>
            <a:endParaRPr lang="en-IN"/>
          </a:p>
        </p:txBody>
      </p:sp>
    </p:spTree>
    <p:extLst>
      <p:ext uri="{BB962C8B-B14F-4D97-AF65-F5344CB8AC3E}">
        <p14:creationId xmlns="" xmlns:p14="http://schemas.microsoft.com/office/powerpoint/2010/main" val="80789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9A3560-E186-B3EA-E2A5-0ABCF17752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F647DFF7-BE8C-7E5B-C9BE-54720113DE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F089623-E4CB-E0EA-0B85-38DF6E5C8240}"/>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5" name="Footer Placeholder 4">
            <a:extLst>
              <a:ext uri="{FF2B5EF4-FFF2-40B4-BE49-F238E27FC236}">
                <a16:creationId xmlns="" xmlns:a16="http://schemas.microsoft.com/office/drawing/2014/main" id="{36B62A30-FB5B-8DFD-2C05-8EAA2B37E3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66A1125E-8851-8E96-A11E-7B2EA984EB45}"/>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1660956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37BA3F-E006-D592-66FA-E8A02AFEB84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91E04EC0-60A6-C91F-D5A4-E575D23DD9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0146964-6032-2FFB-0207-07D0DE3327BB}"/>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5" name="Footer Placeholder 4">
            <a:extLst>
              <a:ext uri="{FF2B5EF4-FFF2-40B4-BE49-F238E27FC236}">
                <a16:creationId xmlns="" xmlns:a16="http://schemas.microsoft.com/office/drawing/2014/main" id="{EBB5C002-18A4-0783-8873-4B653104E6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617D76A-7EEF-87E9-8F89-E60709B4A860}"/>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1066660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FB0F15A-4542-B6D6-7DC4-B1EE103DD7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2439EA50-F033-16E8-363E-CF427C278D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495D341-A6F3-6F3A-7CE3-C4361BBE1DF3}"/>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5" name="Footer Placeholder 4">
            <a:extLst>
              <a:ext uri="{FF2B5EF4-FFF2-40B4-BE49-F238E27FC236}">
                <a16:creationId xmlns="" xmlns:a16="http://schemas.microsoft.com/office/drawing/2014/main" id="{D1DA6FAF-F4BB-09BC-2337-EDBA863BED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433ECAB-ED1D-5AEF-B79C-FDCD46AB2D25}"/>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94470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0EB053-BF54-3E74-E03F-19475E01BB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FD85878-5A67-D5FE-E77E-BB549D71AD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1A58290-A98F-A62B-511B-5FE9887D08F2}"/>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5" name="Footer Placeholder 4">
            <a:extLst>
              <a:ext uri="{FF2B5EF4-FFF2-40B4-BE49-F238E27FC236}">
                <a16:creationId xmlns="" xmlns:a16="http://schemas.microsoft.com/office/drawing/2014/main" id="{F7E723E5-0F97-F6D1-17C6-DA717315C9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C9F5713-DC0C-B175-16D3-8E72503574C9}"/>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282769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9976A-B76F-5164-EF1E-A97A99D84D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BACD245-5953-F238-F4E4-3AEA1F45A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F734AA1-A9DF-A45D-D4F6-106781B18C23}"/>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5" name="Footer Placeholder 4">
            <a:extLst>
              <a:ext uri="{FF2B5EF4-FFF2-40B4-BE49-F238E27FC236}">
                <a16:creationId xmlns="" xmlns:a16="http://schemas.microsoft.com/office/drawing/2014/main" id="{535633D5-2951-294F-C958-3428546005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277CA4D-833C-8EF7-89F5-DD65CD083EEC}"/>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2609996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B73A9D-0888-8706-60E0-2224667EDD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10A7DE2-5DC8-2BB9-FF9D-157F3623D9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CAF20E9C-3946-5B1B-47BD-A130E22597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5197A015-4589-85E7-7093-A44973E5E4D1}"/>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6" name="Footer Placeholder 5">
            <a:extLst>
              <a:ext uri="{FF2B5EF4-FFF2-40B4-BE49-F238E27FC236}">
                <a16:creationId xmlns="" xmlns:a16="http://schemas.microsoft.com/office/drawing/2014/main" id="{B8BE97B8-DC83-FA81-0846-50C8FD7544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FFD2829-EF6F-B0B5-F89E-F6B54CB43C7B}"/>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908042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9E0605-6942-8172-7F37-0ABE0121DA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B065B9A-AE0A-BD26-D7BD-C7A36C3793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78AA4CF-3A42-1891-637E-1DF9DF47A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98203646-BA83-9C29-C496-62947BAC5D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B6FBBCE6-ABF5-DAE5-D04B-43DB1905B3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A161FB8A-6609-924B-6046-0E03D2756CF8}"/>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8" name="Footer Placeholder 7">
            <a:extLst>
              <a:ext uri="{FF2B5EF4-FFF2-40B4-BE49-F238E27FC236}">
                <a16:creationId xmlns="" xmlns:a16="http://schemas.microsoft.com/office/drawing/2014/main" id="{443DEA89-9EB9-3FC8-9F9A-35C015D07A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AB5297E8-869B-299B-C337-BDAD929188DC}"/>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294357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2D3CB2-A7E9-2C81-63F5-09620F028F4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9699C7C1-29D9-CEB6-3CB6-988499463538}"/>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4" name="Footer Placeholder 3">
            <a:extLst>
              <a:ext uri="{FF2B5EF4-FFF2-40B4-BE49-F238E27FC236}">
                <a16:creationId xmlns="" xmlns:a16="http://schemas.microsoft.com/office/drawing/2014/main" id="{3FC93035-23E2-A943-8A57-8190D038950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CD89F9F5-FCA6-EF87-CA96-1F2E9ACEDF12}"/>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81474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3EFB7DA-3A83-877D-BEE7-CD26B72AE6C1}"/>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3" name="Footer Placeholder 2">
            <a:extLst>
              <a:ext uri="{FF2B5EF4-FFF2-40B4-BE49-F238E27FC236}">
                <a16:creationId xmlns="" xmlns:a16="http://schemas.microsoft.com/office/drawing/2014/main" id="{3769CF61-3CCE-CA15-7D17-309BDF81967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8B90EAF9-1B0D-255C-6131-EFF293CA0CD8}"/>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363214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FC58CC-380A-CF74-0B25-5C611CA16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7B5DC78-A552-1798-F06E-C5500A278B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AD38715-F014-A7DC-E7ED-EB5C297FE0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EF673F0-E1DC-DBEC-D22E-A2B49C33A5AB}"/>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6" name="Footer Placeholder 5">
            <a:extLst>
              <a:ext uri="{FF2B5EF4-FFF2-40B4-BE49-F238E27FC236}">
                <a16:creationId xmlns="" xmlns:a16="http://schemas.microsoft.com/office/drawing/2014/main" id="{ED241DFA-F3BA-3BF6-2DC5-8B8FD2DA9A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16D2678B-59F2-7FD0-63D3-0B86D5C8ABCC}"/>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241584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2C5096-54EF-D45D-419A-EB07626B2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09EF95ED-662E-C2B3-3419-ACA376BBAF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5E0F91B4-6447-E40C-07FD-D57C6CAA3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81A6FBAC-B666-202A-BA92-1CBD2343D850}"/>
              </a:ext>
            </a:extLst>
          </p:cNvPr>
          <p:cNvSpPr>
            <a:spLocks noGrp="1"/>
          </p:cNvSpPr>
          <p:nvPr>
            <p:ph type="dt" sz="half" idx="10"/>
          </p:nvPr>
        </p:nvSpPr>
        <p:spPr/>
        <p:txBody>
          <a:bodyPr/>
          <a:lstStyle/>
          <a:p>
            <a:fld id="{B074AB03-5CAF-488A-AE28-CB2AAE50DBEC}" type="datetimeFigureOut">
              <a:rPr lang="en-IN" smtClean="0"/>
              <a:pPr/>
              <a:t>20-11-2023</a:t>
            </a:fld>
            <a:endParaRPr lang="en-IN"/>
          </a:p>
        </p:txBody>
      </p:sp>
      <p:sp>
        <p:nvSpPr>
          <p:cNvPr id="6" name="Footer Placeholder 5">
            <a:extLst>
              <a:ext uri="{FF2B5EF4-FFF2-40B4-BE49-F238E27FC236}">
                <a16:creationId xmlns="" xmlns:a16="http://schemas.microsoft.com/office/drawing/2014/main" id="{AEEE9ED3-1456-DD93-DCD2-11CA2CC57E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0CF78E8F-D093-CFD0-B5C7-6408B0FF08AE}"/>
              </a:ext>
            </a:extLst>
          </p:cNvPr>
          <p:cNvSpPr>
            <a:spLocks noGrp="1"/>
          </p:cNvSpPr>
          <p:nvPr>
            <p:ph type="sldNum" sz="quarter" idx="12"/>
          </p:nvPr>
        </p:nvSpPr>
        <p:spPr/>
        <p:txBody>
          <a:body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2344091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4BA81E0-C7D7-185A-F9B9-FDBF15B46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0E39AE4-0063-0366-2DE4-C8C3365648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D0868F2-DE21-62E4-C130-0E86B00808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74AB03-5CAF-488A-AE28-CB2AAE50DBEC}" type="datetimeFigureOut">
              <a:rPr lang="en-IN" smtClean="0"/>
              <a:pPr/>
              <a:t>20-11-2023</a:t>
            </a:fld>
            <a:endParaRPr lang="en-IN"/>
          </a:p>
        </p:txBody>
      </p:sp>
      <p:sp>
        <p:nvSpPr>
          <p:cNvPr id="5" name="Footer Placeholder 4">
            <a:extLst>
              <a:ext uri="{FF2B5EF4-FFF2-40B4-BE49-F238E27FC236}">
                <a16:creationId xmlns="" xmlns:a16="http://schemas.microsoft.com/office/drawing/2014/main" id="{B6921721-4BF3-F00C-05EB-96A7DF942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FD2C12C5-C866-1C43-5F8C-E707393160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666FF4-8820-414A-8878-89E6450FE563}" type="slidenum">
              <a:rPr lang="en-IN" smtClean="0"/>
              <a:pPr/>
              <a:t>‹#›</a:t>
            </a:fld>
            <a:endParaRPr lang="en-IN"/>
          </a:p>
        </p:txBody>
      </p:sp>
    </p:spTree>
    <p:extLst>
      <p:ext uri="{BB962C8B-B14F-4D97-AF65-F5344CB8AC3E}">
        <p14:creationId xmlns="" xmlns:p14="http://schemas.microsoft.com/office/powerpoint/2010/main" val="2059433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2181225" y="609600"/>
            <a:ext cx="6705600" cy="838200"/>
          </a:xfrm>
        </p:spPr>
        <p:txBody>
          <a:bodyPr/>
          <a:lstStyle/>
          <a:p>
            <a:pPr algn="l"/>
            <a:r>
              <a:rPr lang="en-US" sz="2600" b="1" dirty="0">
                <a:solidFill>
                  <a:srgbClr val="002060"/>
                </a:solidFill>
                <a:latin typeface="Calibri body"/>
                <a:cs typeface="Calibri" pitchFamily="34" charset="0"/>
              </a:rPr>
              <a:t>Liquid crystals: Classification, Properties and Applications</a:t>
            </a:r>
          </a:p>
        </p:txBody>
      </p:sp>
      <p:pic>
        <p:nvPicPr>
          <p:cNvPr id="78849" name="Picture 1" descr="C:\Users\user\Desktop\lc.gif"/>
          <p:cNvPicPr>
            <a:picLocks noChangeAspect="1" noChangeArrowheads="1" noCrop="1"/>
          </p:cNvPicPr>
          <p:nvPr/>
        </p:nvPicPr>
        <p:blipFill>
          <a:blip r:embed="rId2"/>
          <a:srcRect/>
          <a:stretch>
            <a:fillRect/>
          </a:stretch>
        </p:blipFill>
        <p:spPr bwMode="auto">
          <a:xfrm>
            <a:off x="2076450" y="1676400"/>
            <a:ext cx="8229600" cy="4514850"/>
          </a:xfrm>
          <a:prstGeom prst="rect">
            <a:avLst/>
          </a:prstGeom>
          <a:noFill/>
          <a:ln w="28575">
            <a:solidFill>
              <a:srgbClr val="002060"/>
            </a:solid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3C6A91-F78C-4CEC-8B53-C2F9A8A8CADC}"/>
              </a:ext>
            </a:extLst>
          </p:cNvPr>
          <p:cNvSpPr>
            <a:spLocks noGrp="1"/>
          </p:cNvSpPr>
          <p:nvPr>
            <p:ph type="title"/>
          </p:nvPr>
        </p:nvSpPr>
        <p:spPr>
          <a:xfrm>
            <a:off x="838200" y="365126"/>
            <a:ext cx="10515600" cy="675884"/>
          </a:xfrm>
        </p:spPr>
        <p:txBody>
          <a:bodyPr>
            <a:normAutofit/>
          </a:bodyPr>
          <a:lstStyle/>
          <a:p>
            <a:r>
              <a:rPr lang="en-US" sz="3200" b="1" dirty="0"/>
              <a:t>long range order and short range order </a:t>
            </a:r>
            <a:endParaRPr lang="en-IN" sz="3200" b="1" dirty="0"/>
          </a:p>
        </p:txBody>
      </p:sp>
      <p:sp>
        <p:nvSpPr>
          <p:cNvPr id="3" name="Content Placeholder 2">
            <a:extLst>
              <a:ext uri="{FF2B5EF4-FFF2-40B4-BE49-F238E27FC236}">
                <a16:creationId xmlns="" xmlns:a16="http://schemas.microsoft.com/office/drawing/2014/main" id="{8944E5B2-9DA1-43D6-B664-ADDE5DB1DD41}"/>
              </a:ext>
            </a:extLst>
          </p:cNvPr>
          <p:cNvSpPr>
            <a:spLocks noGrp="1"/>
          </p:cNvSpPr>
          <p:nvPr>
            <p:ph idx="1"/>
          </p:nvPr>
        </p:nvSpPr>
        <p:spPr>
          <a:xfrm>
            <a:off x="756724" y="1209822"/>
            <a:ext cx="11130476" cy="5451864"/>
          </a:xfrm>
        </p:spPr>
        <p:txBody>
          <a:bodyPr>
            <a:normAutofit lnSpcReduction="10000"/>
          </a:bodyPr>
          <a:lstStyle/>
          <a:p>
            <a:r>
              <a:rPr lang="en-US" dirty="0"/>
              <a:t>Crystalline solids have a long range order which means that there is a regular pattern of arrangement of particles which repeats itself periodically over the entire crystal. Whereas, amorphous solids consist of particles of irregular shape and have short range order only.</a:t>
            </a:r>
          </a:p>
          <a:p>
            <a:pPr marL="0" indent="0">
              <a:buNone/>
            </a:pPr>
            <a:endParaRPr lang="en-US" dirty="0"/>
          </a:p>
          <a:p>
            <a:pPr marL="0" indent="0">
              <a:buNone/>
            </a:pPr>
            <a:r>
              <a:rPr lang="en-US" b="1" dirty="0"/>
              <a:t>A</a:t>
            </a:r>
            <a:r>
              <a:rPr lang="en-IN" b="1" dirty="0"/>
              <a:t>anisotropy</a:t>
            </a:r>
          </a:p>
          <a:p>
            <a:pPr marL="0" indent="0">
              <a:buNone/>
            </a:pPr>
            <a:r>
              <a:rPr lang="en-US" dirty="0"/>
              <a:t>Anisotropy is the property of being directionally dependent, as opposed to isotropy (homogeneity in all directions). It can be defined as a difference in the physical property of a certain material when measured along different axes.</a:t>
            </a:r>
          </a:p>
          <a:p>
            <a:pPr marL="0" indent="0">
              <a:buNone/>
            </a:pPr>
            <a:r>
              <a:rPr lang="en-US" dirty="0"/>
              <a:t>For example many materials exhibit very different properties when measured along different axes: physical or mechanical properties (absorbance, refractive index, conductivity, tensile strength, etc.)</a:t>
            </a:r>
            <a:endParaRPr lang="en-IN" b="1" dirty="0"/>
          </a:p>
        </p:txBody>
      </p:sp>
    </p:spTree>
    <p:extLst>
      <p:ext uri="{BB962C8B-B14F-4D97-AF65-F5344CB8AC3E}">
        <p14:creationId xmlns="" xmlns:p14="http://schemas.microsoft.com/office/powerpoint/2010/main" val="3193969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4070" y="646749"/>
            <a:ext cx="8496188" cy="861774"/>
          </a:xfrm>
          <a:prstGeom prst="rect">
            <a:avLst/>
          </a:prstGeom>
        </p:spPr>
        <p:txBody>
          <a:bodyPr wrap="square">
            <a:spAutoFit/>
          </a:bodyPr>
          <a:lstStyle/>
          <a:p>
            <a:pPr marL="352800" indent="-352800" algn="just">
              <a:lnSpc>
                <a:spcPts val="3000"/>
              </a:lnSpc>
              <a:spcBef>
                <a:spcPts val="528"/>
              </a:spcBef>
              <a:buClr>
                <a:srgbClr val="C00000"/>
              </a:buClr>
              <a:buFont typeface="Wingdings" pitchFamily="2" charset="2"/>
              <a:buChar char="§"/>
              <a:defRPr/>
            </a:pPr>
            <a:r>
              <a:rPr lang="en-GB" sz="2800" dirty="0">
                <a:solidFill>
                  <a:srgbClr val="002060"/>
                </a:solidFill>
                <a:latin typeface="Calibri body"/>
                <a:cs typeface="Times New Roman" pitchFamily="18" charset="0"/>
              </a:rPr>
              <a:t>It consists of </a:t>
            </a:r>
            <a:r>
              <a:rPr lang="en-GB" sz="2800" b="1" i="1" dirty="0">
                <a:solidFill>
                  <a:srgbClr val="002060"/>
                </a:solidFill>
                <a:latin typeface="Calibri body"/>
                <a:cs typeface="Times New Roman" pitchFamily="18" charset="0"/>
              </a:rPr>
              <a:t>two or more ring systems connected by a central linkage group.</a:t>
            </a:r>
          </a:p>
        </p:txBody>
      </p:sp>
      <p:pic>
        <p:nvPicPr>
          <p:cNvPr id="5" name="Picture 4"/>
          <p:cNvPicPr>
            <a:picLocks noChangeAspect="1" noChangeArrowheads="1"/>
          </p:cNvPicPr>
          <p:nvPr/>
        </p:nvPicPr>
        <p:blipFill>
          <a:blip r:embed="rId2">
            <a:lum bright="-20000" contrast="40000"/>
          </a:blip>
          <a:srcRect/>
          <a:stretch>
            <a:fillRect/>
          </a:stretch>
        </p:blipFill>
        <p:spPr bwMode="auto">
          <a:xfrm>
            <a:off x="1491175" y="1941342"/>
            <a:ext cx="9158068" cy="3849858"/>
          </a:xfrm>
          <a:prstGeom prst="rect">
            <a:avLst/>
          </a:prstGeom>
          <a:noFill/>
          <a:ln w="28575">
            <a:solidFill>
              <a:srgbClr val="7030A0"/>
            </a:solid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9145" y="838200"/>
            <a:ext cx="9875520" cy="4411464"/>
          </a:xfrm>
          <a:prstGeom prst="rect">
            <a:avLst/>
          </a:prstGeom>
        </p:spPr>
        <p:txBody>
          <a:bodyPr wrap="square">
            <a:spAutoFit/>
          </a:bodyPr>
          <a:lstStyle/>
          <a:p>
            <a:pPr algn="just">
              <a:defRPr/>
            </a:pPr>
            <a:r>
              <a:rPr lang="en-GB" sz="3200" b="1" u="sng" dirty="0">
                <a:solidFill>
                  <a:srgbClr val="C00000"/>
                </a:solidFill>
                <a:latin typeface="Calibari heading"/>
                <a:cs typeface="Times New Roman" pitchFamily="18" charset="0"/>
              </a:rPr>
              <a:t>Essential requirements for a molecule to be a liquid crystal</a:t>
            </a:r>
          </a:p>
          <a:p>
            <a:pPr marL="352800" indent="-352800" algn="just">
              <a:lnSpc>
                <a:spcPts val="3000"/>
              </a:lnSpc>
              <a:spcBef>
                <a:spcPts val="528"/>
              </a:spcBef>
              <a:buClr>
                <a:srgbClr val="C00000"/>
              </a:buClr>
              <a:buFont typeface="Wingdings" pitchFamily="2" charset="2"/>
              <a:buChar char="§"/>
              <a:defRPr/>
            </a:pPr>
            <a:r>
              <a:rPr lang="en-GB" sz="2800" dirty="0">
                <a:solidFill>
                  <a:srgbClr val="002060"/>
                </a:solidFill>
                <a:latin typeface="Calibri body"/>
                <a:cs typeface="Times New Roman" pitchFamily="18" charset="0"/>
              </a:rPr>
              <a:t>Shape of the molecule must be </a:t>
            </a:r>
            <a:r>
              <a:rPr lang="en-GB" sz="2800" b="1" i="1" dirty="0">
                <a:solidFill>
                  <a:srgbClr val="002060"/>
                </a:solidFill>
                <a:latin typeface="Calibri body"/>
                <a:cs typeface="Times New Roman" pitchFamily="18" charset="0"/>
              </a:rPr>
              <a:t>rod like or disc like.</a:t>
            </a:r>
          </a:p>
          <a:p>
            <a:pPr marL="352800" indent="-352800" algn="just">
              <a:lnSpc>
                <a:spcPts val="3000"/>
              </a:lnSpc>
              <a:spcBef>
                <a:spcPts val="528"/>
              </a:spcBef>
              <a:buClr>
                <a:srgbClr val="C00000"/>
              </a:buClr>
              <a:buFont typeface="Wingdings" pitchFamily="2" charset="2"/>
              <a:buChar char="§"/>
              <a:defRPr/>
            </a:pPr>
            <a:r>
              <a:rPr lang="en-GB" sz="2800" dirty="0">
                <a:solidFill>
                  <a:srgbClr val="002060"/>
                </a:solidFill>
                <a:latin typeface="Calibri body"/>
                <a:cs typeface="Times New Roman" pitchFamily="18" charset="0"/>
              </a:rPr>
              <a:t>Molecule must be </a:t>
            </a:r>
            <a:r>
              <a:rPr lang="en-GB" sz="2800" b="1" i="1" dirty="0">
                <a:solidFill>
                  <a:srgbClr val="002060"/>
                </a:solidFill>
                <a:latin typeface="Calibri body"/>
                <a:cs typeface="Times New Roman" pitchFamily="18" charset="0"/>
              </a:rPr>
              <a:t>anisotropic</a:t>
            </a:r>
            <a:r>
              <a:rPr lang="en-GB" sz="2800" dirty="0">
                <a:solidFill>
                  <a:srgbClr val="002060"/>
                </a:solidFill>
                <a:latin typeface="Calibri body"/>
                <a:cs typeface="Times New Roman" pitchFamily="18" charset="0"/>
              </a:rPr>
              <a:t> in nature. </a:t>
            </a:r>
          </a:p>
          <a:p>
            <a:pPr marL="352800" indent="-352800" algn="just">
              <a:lnSpc>
                <a:spcPts val="3000"/>
              </a:lnSpc>
              <a:spcBef>
                <a:spcPts val="528"/>
              </a:spcBef>
              <a:buClr>
                <a:srgbClr val="C00000"/>
              </a:buClr>
              <a:buFont typeface="Wingdings" pitchFamily="2" charset="2"/>
              <a:buChar char="§"/>
              <a:defRPr/>
            </a:pPr>
            <a:r>
              <a:rPr lang="en-GB" sz="2800" dirty="0">
                <a:solidFill>
                  <a:srgbClr val="002060"/>
                </a:solidFill>
                <a:latin typeface="Calibri body"/>
                <a:cs typeface="Times New Roman" pitchFamily="18" charset="0"/>
              </a:rPr>
              <a:t>Molecule must have some </a:t>
            </a:r>
            <a:r>
              <a:rPr lang="en-GB" sz="2800" b="1" i="1" dirty="0">
                <a:solidFill>
                  <a:srgbClr val="002060"/>
                </a:solidFill>
                <a:latin typeface="Calibri body"/>
                <a:cs typeface="Times New Roman" pitchFamily="18" charset="0"/>
              </a:rPr>
              <a:t>rigidity in its central region and the ends must be flexible</a:t>
            </a:r>
            <a:r>
              <a:rPr lang="en-GB" sz="2800" dirty="0">
                <a:solidFill>
                  <a:srgbClr val="002060"/>
                </a:solidFill>
                <a:latin typeface="Calibri body"/>
                <a:cs typeface="Times New Roman" pitchFamily="18" charset="0"/>
              </a:rPr>
              <a:t>.</a:t>
            </a:r>
          </a:p>
          <a:p>
            <a:pPr marL="352800" indent="-352800" algn="just">
              <a:lnSpc>
                <a:spcPts val="3000"/>
              </a:lnSpc>
              <a:spcBef>
                <a:spcPts val="528"/>
              </a:spcBef>
              <a:buClr>
                <a:srgbClr val="C00000"/>
              </a:buClr>
              <a:buFont typeface="Wingdings" pitchFamily="2" charset="2"/>
              <a:buChar char="§"/>
              <a:defRPr/>
            </a:pPr>
            <a:r>
              <a:rPr lang="en-GB" sz="2800" dirty="0">
                <a:solidFill>
                  <a:srgbClr val="002060"/>
                </a:solidFill>
                <a:latin typeface="Calibri body"/>
                <a:cs typeface="Times New Roman" pitchFamily="18" charset="0"/>
              </a:rPr>
              <a:t>Although LC’s combine the properties of a crystalline solid and an isotropic liquid, they exhibit very specific electro-optical phenomena, which have no equivalent analogues in solids or in liquids.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FB87B673-1AA1-4413-A526-DBC863BA854A}"/>
              </a:ext>
            </a:extLst>
          </p:cNvPr>
          <p:cNvGrpSpPr/>
          <p:nvPr/>
        </p:nvGrpSpPr>
        <p:grpSpPr>
          <a:xfrm>
            <a:off x="844062" y="562708"/>
            <a:ext cx="10930596" cy="6020972"/>
            <a:chOff x="1752600" y="533400"/>
            <a:chExt cx="8173242" cy="5218332"/>
          </a:xfrm>
        </p:grpSpPr>
        <p:cxnSp>
          <p:nvCxnSpPr>
            <p:cNvPr id="8" name="Straight Connector 7"/>
            <p:cNvCxnSpPr/>
            <p:nvPr/>
          </p:nvCxnSpPr>
          <p:spPr>
            <a:xfrm flipV="1">
              <a:off x="3452812" y="1981201"/>
              <a:ext cx="4090988" cy="1"/>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5562600" y="1752601"/>
              <a:ext cx="0" cy="23812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429000" y="1981201"/>
              <a:ext cx="0" cy="2254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7543800" y="1981201"/>
              <a:ext cx="0" cy="2254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bwMode="auto">
            <a:xfrm>
              <a:off x="1752600" y="533400"/>
              <a:ext cx="7010400" cy="4572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IN" sz="2600" b="1" dirty="0">
                  <a:solidFill>
                    <a:srgbClr val="C00000"/>
                  </a:solidFill>
                  <a:latin typeface="Calibari heading"/>
                  <a:cs typeface="Times New Roman" pitchFamily="18" charset="0"/>
                </a:rPr>
                <a:t>        </a:t>
              </a:r>
              <a:r>
                <a:rPr lang="en-IN" sz="2600" b="1" u="sng" dirty="0">
                  <a:solidFill>
                    <a:srgbClr val="C00000"/>
                  </a:solidFill>
                  <a:latin typeface="Calibari heading"/>
                  <a:cs typeface="Times New Roman" pitchFamily="18" charset="0"/>
                </a:rPr>
                <a:t>Classification of liquid crystals:</a:t>
              </a:r>
            </a:p>
          </p:txBody>
        </p:sp>
        <p:sp>
          <p:nvSpPr>
            <p:cNvPr id="14" name="Rectangle 13"/>
            <p:cNvSpPr/>
            <p:nvPr/>
          </p:nvSpPr>
          <p:spPr bwMode="auto">
            <a:xfrm>
              <a:off x="3962400" y="1371600"/>
              <a:ext cx="3200400" cy="6096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IN" sz="2200" b="1" dirty="0">
                  <a:solidFill>
                    <a:srgbClr val="C00000"/>
                  </a:solidFill>
                  <a:latin typeface="Calibari heading"/>
                  <a:cs typeface="Times New Roman" pitchFamily="18" charset="0"/>
                </a:rPr>
                <a:t>       Liquid Crystals</a:t>
              </a:r>
              <a:endParaRPr lang="en-IN" sz="2200" dirty="0">
                <a:solidFill>
                  <a:srgbClr val="C00000"/>
                </a:solidFill>
                <a:latin typeface="Calibari heading"/>
              </a:endParaRPr>
            </a:p>
          </p:txBody>
        </p:sp>
        <p:sp>
          <p:nvSpPr>
            <p:cNvPr id="17" name="Rectangle 24"/>
            <p:cNvSpPr>
              <a:spLocks noChangeArrowheads="1"/>
            </p:cNvSpPr>
            <p:nvPr/>
          </p:nvSpPr>
          <p:spPr bwMode="auto">
            <a:xfrm>
              <a:off x="6553200" y="2209801"/>
              <a:ext cx="2819400" cy="646331"/>
            </a:xfrm>
            <a:prstGeom prst="rect">
              <a:avLst/>
            </a:prstGeom>
            <a:noFill/>
            <a:ln w="9525">
              <a:noFill/>
              <a:miter lim="800000"/>
              <a:headEnd/>
              <a:tailEnd/>
            </a:ln>
          </p:spPr>
          <p:txBody>
            <a:bodyPr wrap="square" anchor="b">
              <a:spAutoFit/>
            </a:bodyPr>
            <a:lstStyle/>
            <a:p>
              <a:r>
                <a:rPr lang="en-US" altLang="zh-CN" b="1" dirty="0">
                  <a:solidFill>
                    <a:srgbClr val="C00000"/>
                  </a:solidFill>
                  <a:latin typeface="Calibari heading"/>
                </a:rPr>
                <a:t>Lyotropic L.C. </a:t>
              </a:r>
              <a:r>
                <a:rPr lang="en-US" altLang="zh-CN" dirty="0">
                  <a:latin typeface="Aparajita" pitchFamily="34" charset="0"/>
                  <a:cs typeface="Aparajita" pitchFamily="34" charset="0"/>
                </a:rPr>
                <a:t> </a:t>
              </a:r>
            </a:p>
            <a:p>
              <a:r>
                <a:rPr lang="en-US" altLang="zh-CN" b="1" dirty="0">
                  <a:solidFill>
                    <a:srgbClr val="002060"/>
                  </a:solidFill>
                  <a:latin typeface="Calibari heading"/>
                </a:rPr>
                <a:t>(Solvent dependent) </a:t>
              </a:r>
              <a:endParaRPr lang="en-IN" altLang="en-US" b="1" dirty="0">
                <a:solidFill>
                  <a:srgbClr val="002060"/>
                </a:solidFill>
                <a:latin typeface="Calibari heading"/>
              </a:endParaRPr>
            </a:p>
          </p:txBody>
        </p:sp>
        <p:cxnSp>
          <p:nvCxnSpPr>
            <p:cNvPr id="20" name="Straight Arrow Connector 19"/>
            <p:cNvCxnSpPr/>
            <p:nvPr/>
          </p:nvCxnSpPr>
          <p:spPr>
            <a:xfrm rot="5400000">
              <a:off x="2705100" y="31623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2667000" y="2209801"/>
              <a:ext cx="3048000" cy="646331"/>
            </a:xfrm>
            <a:prstGeom prst="rect">
              <a:avLst/>
            </a:prstGeom>
          </p:spPr>
          <p:txBody>
            <a:bodyPr wrap="square">
              <a:spAutoFit/>
            </a:bodyPr>
            <a:lstStyle/>
            <a:p>
              <a:r>
                <a:rPr lang="en-US" altLang="zh-CN" b="1" dirty="0">
                  <a:solidFill>
                    <a:srgbClr val="C00000"/>
                  </a:solidFill>
                  <a:latin typeface="Calibari heading"/>
                </a:rPr>
                <a:t>Thermotropic L.C.</a:t>
              </a:r>
            </a:p>
            <a:p>
              <a:r>
                <a:rPr lang="en-US" altLang="zh-CN" b="1" dirty="0">
                  <a:solidFill>
                    <a:srgbClr val="002060"/>
                  </a:solidFill>
                  <a:latin typeface="Calibari heading"/>
                </a:rPr>
                <a:t>(Temperature dependent)</a:t>
              </a:r>
              <a:endParaRPr lang="en-IN" altLang="zh-CN" b="1" dirty="0">
                <a:solidFill>
                  <a:srgbClr val="002060"/>
                </a:solidFill>
                <a:latin typeface="Calibari heading"/>
              </a:endParaRPr>
            </a:p>
          </p:txBody>
        </p:sp>
        <p:cxnSp>
          <p:nvCxnSpPr>
            <p:cNvPr id="25" name="Straight Arrow Connector 24"/>
            <p:cNvCxnSpPr/>
            <p:nvPr/>
          </p:nvCxnSpPr>
          <p:spPr>
            <a:xfrm>
              <a:off x="3962400" y="2822576"/>
              <a:ext cx="0" cy="2254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2819400" y="3048001"/>
              <a:ext cx="2743200" cy="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rot="5400000">
              <a:off x="5448300" y="31623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Rectangle 30"/>
            <p:cNvSpPr/>
            <p:nvPr/>
          </p:nvSpPr>
          <p:spPr>
            <a:xfrm>
              <a:off x="2362201" y="3276601"/>
              <a:ext cx="1512273" cy="646331"/>
            </a:xfrm>
            <a:prstGeom prst="rect">
              <a:avLst/>
            </a:prstGeom>
          </p:spPr>
          <p:txBody>
            <a:bodyPr wrap="none">
              <a:spAutoFit/>
            </a:bodyPr>
            <a:lstStyle/>
            <a:p>
              <a:r>
                <a:rPr lang="en-US" altLang="zh-CN" b="1" dirty="0">
                  <a:solidFill>
                    <a:srgbClr val="C00000"/>
                  </a:solidFill>
                  <a:latin typeface="Calibari heading"/>
                </a:rPr>
                <a:t>Calamatic L.C.</a:t>
              </a:r>
            </a:p>
            <a:p>
              <a:r>
                <a:rPr lang="en-US" b="1" dirty="0">
                  <a:solidFill>
                    <a:srgbClr val="002060"/>
                  </a:solidFill>
                  <a:latin typeface="Calibari heading"/>
                </a:rPr>
                <a:t>(Rod shaped)</a:t>
              </a:r>
              <a:endParaRPr lang="en-IN" dirty="0">
                <a:solidFill>
                  <a:srgbClr val="002060"/>
                </a:solidFill>
              </a:endParaRPr>
            </a:p>
          </p:txBody>
        </p:sp>
        <p:sp>
          <p:nvSpPr>
            <p:cNvPr id="32" name="Rectangle 31"/>
            <p:cNvSpPr/>
            <p:nvPr/>
          </p:nvSpPr>
          <p:spPr>
            <a:xfrm>
              <a:off x="4648200" y="3276601"/>
              <a:ext cx="1479892" cy="646331"/>
            </a:xfrm>
            <a:prstGeom prst="rect">
              <a:avLst/>
            </a:prstGeom>
          </p:spPr>
          <p:txBody>
            <a:bodyPr wrap="none">
              <a:spAutoFit/>
            </a:bodyPr>
            <a:lstStyle/>
            <a:p>
              <a:r>
                <a:rPr lang="en-US" altLang="zh-CN" b="1" dirty="0">
                  <a:solidFill>
                    <a:srgbClr val="C00000"/>
                  </a:solidFill>
                  <a:latin typeface="Calibari heading"/>
                </a:rPr>
                <a:t>Discotic L.C.</a:t>
              </a:r>
            </a:p>
            <a:p>
              <a:r>
                <a:rPr lang="en-US" b="1" dirty="0">
                  <a:solidFill>
                    <a:srgbClr val="002060"/>
                  </a:solidFill>
                  <a:latin typeface="Calibari heading"/>
                </a:rPr>
                <a:t>(Disc Shaped)</a:t>
              </a:r>
              <a:endParaRPr lang="en-IN" dirty="0">
                <a:solidFill>
                  <a:srgbClr val="002060"/>
                </a:solidFill>
              </a:endParaRPr>
            </a:p>
          </p:txBody>
        </p:sp>
        <p:cxnSp>
          <p:nvCxnSpPr>
            <p:cNvPr id="33" name="Straight Arrow Connector 32"/>
            <p:cNvCxnSpPr/>
            <p:nvPr/>
          </p:nvCxnSpPr>
          <p:spPr>
            <a:xfrm rot="5400000">
              <a:off x="3086100" y="40005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2438400" y="4114800"/>
              <a:ext cx="1600200" cy="1588"/>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rot="5400000">
              <a:off x="2324100" y="42291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rot="5400000">
              <a:off x="3924300" y="42291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8" name="Rectangle 37"/>
            <p:cNvSpPr/>
            <p:nvPr/>
          </p:nvSpPr>
          <p:spPr>
            <a:xfrm>
              <a:off x="2286000" y="4267201"/>
              <a:ext cx="1066800" cy="646331"/>
            </a:xfrm>
            <a:prstGeom prst="rect">
              <a:avLst/>
            </a:prstGeom>
          </p:spPr>
          <p:txBody>
            <a:bodyPr wrap="square">
              <a:spAutoFit/>
            </a:bodyPr>
            <a:lstStyle/>
            <a:p>
              <a:r>
                <a:rPr lang="en-US" altLang="zh-CN" b="1" dirty="0">
                  <a:solidFill>
                    <a:srgbClr val="C00000"/>
                  </a:solidFill>
                  <a:latin typeface="Calibari heading"/>
                </a:rPr>
                <a:t>Smectic L.C.</a:t>
              </a:r>
              <a:endParaRPr lang="en-IN" dirty="0"/>
            </a:p>
          </p:txBody>
        </p:sp>
        <p:sp>
          <p:nvSpPr>
            <p:cNvPr id="39" name="Rectangle 38"/>
            <p:cNvSpPr/>
            <p:nvPr/>
          </p:nvSpPr>
          <p:spPr>
            <a:xfrm>
              <a:off x="3611940" y="4267201"/>
              <a:ext cx="1188660" cy="646331"/>
            </a:xfrm>
            <a:prstGeom prst="rect">
              <a:avLst/>
            </a:prstGeom>
          </p:spPr>
          <p:txBody>
            <a:bodyPr wrap="square">
              <a:spAutoFit/>
            </a:bodyPr>
            <a:lstStyle/>
            <a:p>
              <a:r>
                <a:rPr lang="en-US" altLang="zh-CN" b="1" dirty="0">
                  <a:solidFill>
                    <a:srgbClr val="C00000"/>
                  </a:solidFill>
                  <a:latin typeface="Calibari heading"/>
                </a:rPr>
                <a:t>Nematic L.C.</a:t>
              </a:r>
              <a:endParaRPr lang="en-IN" dirty="0"/>
            </a:p>
          </p:txBody>
        </p:sp>
        <p:cxnSp>
          <p:nvCxnSpPr>
            <p:cNvPr id="40" name="Straight Arrow Connector 39"/>
            <p:cNvCxnSpPr/>
            <p:nvPr/>
          </p:nvCxnSpPr>
          <p:spPr>
            <a:xfrm rot="5400000">
              <a:off x="2400300" y="49911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rot="5400000">
              <a:off x="3848100" y="4990306"/>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2" name="Rectangle 41"/>
            <p:cNvSpPr/>
            <p:nvPr/>
          </p:nvSpPr>
          <p:spPr>
            <a:xfrm>
              <a:off x="2133600" y="5105401"/>
              <a:ext cx="1223412" cy="646331"/>
            </a:xfrm>
            <a:prstGeom prst="rect">
              <a:avLst/>
            </a:prstGeom>
          </p:spPr>
          <p:txBody>
            <a:bodyPr wrap="none">
              <a:spAutoFit/>
            </a:bodyPr>
            <a:lstStyle/>
            <a:p>
              <a:pPr>
                <a:buFont typeface="Wingdings" pitchFamily="2" charset="2"/>
                <a:buChar char="§"/>
              </a:pPr>
              <a:r>
                <a:rPr lang="en-US" altLang="zh-CN" b="1" dirty="0">
                  <a:solidFill>
                    <a:srgbClr val="002060"/>
                  </a:solidFill>
                  <a:latin typeface="Calibari heading"/>
                </a:rPr>
                <a:t>Smectic A</a:t>
              </a:r>
            </a:p>
            <a:p>
              <a:pPr>
                <a:buFont typeface="Wingdings" pitchFamily="2" charset="2"/>
                <a:buChar char="§"/>
              </a:pPr>
              <a:r>
                <a:rPr lang="en-US" b="1" dirty="0">
                  <a:solidFill>
                    <a:srgbClr val="002060"/>
                  </a:solidFill>
                  <a:latin typeface="Calibari heading"/>
                </a:rPr>
                <a:t>Smectic C</a:t>
              </a:r>
              <a:endParaRPr lang="en-IN" dirty="0">
                <a:solidFill>
                  <a:srgbClr val="002060"/>
                </a:solidFill>
              </a:endParaRPr>
            </a:p>
          </p:txBody>
        </p:sp>
        <p:sp>
          <p:nvSpPr>
            <p:cNvPr id="43" name="Rectangle 42"/>
            <p:cNvSpPr/>
            <p:nvPr/>
          </p:nvSpPr>
          <p:spPr>
            <a:xfrm>
              <a:off x="3657601" y="5105401"/>
              <a:ext cx="2198551" cy="646331"/>
            </a:xfrm>
            <a:prstGeom prst="rect">
              <a:avLst/>
            </a:prstGeom>
          </p:spPr>
          <p:txBody>
            <a:bodyPr wrap="none">
              <a:spAutoFit/>
            </a:bodyPr>
            <a:lstStyle/>
            <a:p>
              <a:pPr>
                <a:buFont typeface="Wingdings" pitchFamily="2" charset="2"/>
                <a:buChar char="§"/>
              </a:pPr>
              <a:r>
                <a:rPr lang="en-US" altLang="zh-CN" b="1" dirty="0">
                  <a:solidFill>
                    <a:srgbClr val="002060"/>
                  </a:solidFill>
                  <a:latin typeface="Calibari heading"/>
                </a:rPr>
                <a:t>Ordinary Nematic</a:t>
              </a:r>
            </a:p>
            <a:p>
              <a:pPr>
                <a:buFont typeface="Wingdings" pitchFamily="2" charset="2"/>
                <a:buChar char="§"/>
              </a:pPr>
              <a:r>
                <a:rPr lang="en-US" altLang="zh-CN" b="1" dirty="0">
                  <a:solidFill>
                    <a:srgbClr val="002060"/>
                  </a:solidFill>
                  <a:latin typeface="Calibari heading"/>
                </a:rPr>
                <a:t>Nematic Cholesteric</a:t>
              </a:r>
            </a:p>
          </p:txBody>
        </p:sp>
        <p:cxnSp>
          <p:nvCxnSpPr>
            <p:cNvPr id="44" name="Straight Arrow Connector 43"/>
            <p:cNvCxnSpPr/>
            <p:nvPr/>
          </p:nvCxnSpPr>
          <p:spPr>
            <a:xfrm rot="5400000">
              <a:off x="5448300" y="40005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5181600" y="4114800"/>
              <a:ext cx="3962400" cy="158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rot="5400000">
              <a:off x="9029700" y="42291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rot="5400000">
              <a:off x="5067300" y="42291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8" name="Rectangle 47"/>
            <p:cNvSpPr/>
            <p:nvPr/>
          </p:nvSpPr>
          <p:spPr>
            <a:xfrm>
              <a:off x="4953001" y="4419600"/>
              <a:ext cx="1781193" cy="369332"/>
            </a:xfrm>
            <a:prstGeom prst="rect">
              <a:avLst/>
            </a:prstGeom>
          </p:spPr>
          <p:txBody>
            <a:bodyPr wrap="none">
              <a:spAutoFit/>
            </a:bodyPr>
            <a:lstStyle/>
            <a:p>
              <a:r>
                <a:rPr lang="en-US" altLang="zh-CN" b="1" dirty="0">
                  <a:solidFill>
                    <a:srgbClr val="C00000"/>
                  </a:solidFill>
                  <a:latin typeface="Calibari heading"/>
                </a:rPr>
                <a:t>Discotic Nematic</a:t>
              </a:r>
              <a:endParaRPr lang="en-IN" dirty="0"/>
            </a:p>
          </p:txBody>
        </p:sp>
        <p:sp>
          <p:nvSpPr>
            <p:cNvPr id="50" name="Rectangle 49"/>
            <p:cNvSpPr/>
            <p:nvPr/>
          </p:nvSpPr>
          <p:spPr>
            <a:xfrm>
              <a:off x="7696200" y="4419600"/>
              <a:ext cx="1913152" cy="369332"/>
            </a:xfrm>
            <a:prstGeom prst="rect">
              <a:avLst/>
            </a:prstGeom>
          </p:spPr>
          <p:txBody>
            <a:bodyPr wrap="none">
              <a:spAutoFit/>
            </a:bodyPr>
            <a:lstStyle/>
            <a:p>
              <a:r>
                <a:rPr lang="en-US" altLang="zh-CN" b="1" dirty="0">
                  <a:solidFill>
                    <a:srgbClr val="C00000"/>
                  </a:solidFill>
                  <a:latin typeface="Calibari heading"/>
                </a:rPr>
                <a:t>Discotic Columnar</a:t>
              </a:r>
              <a:endParaRPr lang="en-IN" dirty="0"/>
            </a:p>
          </p:txBody>
        </p:sp>
        <p:cxnSp>
          <p:nvCxnSpPr>
            <p:cNvPr id="51" name="Straight Arrow Connector 50"/>
            <p:cNvCxnSpPr/>
            <p:nvPr/>
          </p:nvCxnSpPr>
          <p:spPr>
            <a:xfrm>
              <a:off x="7543800" y="2819401"/>
              <a:ext cx="0" cy="2254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6705600" y="3048001"/>
              <a:ext cx="2743200" cy="1"/>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rot="5400000">
              <a:off x="7962900" y="31623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a:xfrm rot="5400000">
              <a:off x="6591300" y="31623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5" name="Straight Arrow Connector 54"/>
            <p:cNvCxnSpPr/>
            <p:nvPr/>
          </p:nvCxnSpPr>
          <p:spPr>
            <a:xfrm rot="5400000">
              <a:off x="9334500" y="3162300"/>
              <a:ext cx="229394" cy="7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6" name="Rectangle 55"/>
            <p:cNvSpPr/>
            <p:nvPr/>
          </p:nvSpPr>
          <p:spPr>
            <a:xfrm>
              <a:off x="6553201" y="3276600"/>
              <a:ext cx="1007007" cy="369332"/>
            </a:xfrm>
            <a:prstGeom prst="rect">
              <a:avLst/>
            </a:prstGeom>
          </p:spPr>
          <p:txBody>
            <a:bodyPr wrap="none">
              <a:spAutoFit/>
            </a:bodyPr>
            <a:lstStyle/>
            <a:p>
              <a:r>
                <a:rPr lang="en-US" altLang="zh-CN" b="1" dirty="0">
                  <a:solidFill>
                    <a:srgbClr val="C00000"/>
                  </a:solidFill>
                  <a:latin typeface="Calibari heading"/>
                </a:rPr>
                <a:t>Lamellar</a:t>
              </a:r>
              <a:endParaRPr lang="en-IN" altLang="zh-CN" b="1" dirty="0">
                <a:solidFill>
                  <a:srgbClr val="C00000"/>
                </a:solidFill>
                <a:latin typeface="Calibari heading"/>
              </a:endParaRPr>
            </a:p>
          </p:txBody>
        </p:sp>
        <p:sp>
          <p:nvSpPr>
            <p:cNvPr id="57" name="Rectangle 56"/>
            <p:cNvSpPr/>
            <p:nvPr/>
          </p:nvSpPr>
          <p:spPr>
            <a:xfrm>
              <a:off x="9220200" y="3276600"/>
              <a:ext cx="705642" cy="369332"/>
            </a:xfrm>
            <a:prstGeom prst="rect">
              <a:avLst/>
            </a:prstGeom>
          </p:spPr>
          <p:txBody>
            <a:bodyPr wrap="none">
              <a:spAutoFit/>
            </a:bodyPr>
            <a:lstStyle/>
            <a:p>
              <a:r>
                <a:rPr lang="en-US" altLang="zh-CN" b="1" dirty="0">
                  <a:solidFill>
                    <a:srgbClr val="C00000"/>
                  </a:solidFill>
                  <a:latin typeface="Calibari heading"/>
                </a:rPr>
                <a:t>Cubic</a:t>
              </a:r>
              <a:endParaRPr lang="en-IN" altLang="zh-CN" b="1" dirty="0">
                <a:solidFill>
                  <a:srgbClr val="C00000"/>
                </a:solidFill>
                <a:latin typeface="Calibari heading"/>
              </a:endParaRPr>
            </a:p>
          </p:txBody>
        </p:sp>
        <p:sp>
          <p:nvSpPr>
            <p:cNvPr id="58" name="Rectangle 57"/>
            <p:cNvSpPr/>
            <p:nvPr/>
          </p:nvSpPr>
          <p:spPr>
            <a:xfrm>
              <a:off x="7848601" y="3276600"/>
              <a:ext cx="1181927" cy="369332"/>
            </a:xfrm>
            <a:prstGeom prst="rect">
              <a:avLst/>
            </a:prstGeom>
          </p:spPr>
          <p:txBody>
            <a:bodyPr wrap="none">
              <a:spAutoFit/>
            </a:bodyPr>
            <a:lstStyle/>
            <a:p>
              <a:r>
                <a:rPr lang="en-US" altLang="zh-CN" b="1" dirty="0">
                  <a:solidFill>
                    <a:srgbClr val="C00000"/>
                  </a:solidFill>
                  <a:latin typeface="Calibari heading"/>
                </a:rPr>
                <a:t>Hexagonal</a:t>
              </a:r>
              <a:endParaRPr lang="en-IN" altLang="zh-CN" b="1" dirty="0">
                <a:solidFill>
                  <a:srgbClr val="C00000"/>
                </a:solidFill>
                <a:latin typeface="Calibari heading"/>
              </a:endParaRPr>
            </a:p>
          </p:txBody>
        </p:sp>
      </p:grpSp>
      <p:pic>
        <p:nvPicPr>
          <p:cNvPr id="1026" name="Picture 2" descr="Lamellar structure - Wikipedia">
            <a:extLst>
              <a:ext uri="{FF2B5EF4-FFF2-40B4-BE49-F238E27FC236}">
                <a16:creationId xmlns="" xmlns:a16="http://schemas.microsoft.com/office/drawing/2014/main" id="{3F600A55-6D91-489A-BF2D-C31B5A0AE2FF}"/>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204158" y="4120585"/>
            <a:ext cx="1266191" cy="574381"/>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What is a Hexagon? | 6 Sided Shape | How many sides?">
            <a:extLst>
              <a:ext uri="{FF2B5EF4-FFF2-40B4-BE49-F238E27FC236}">
                <a16:creationId xmlns="" xmlns:a16="http://schemas.microsoft.com/office/drawing/2014/main" id="{1DF65EEE-7D7C-449A-92AA-9FA82BF430D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179470" y="4078610"/>
            <a:ext cx="704805" cy="60838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B81E9A8F-7871-4CAE-9E9A-E635A9A571CB}"/>
              </a:ext>
            </a:extLst>
          </p:cNvPr>
          <p:cNvPicPr>
            <a:picLocks noChangeAspect="1"/>
          </p:cNvPicPr>
          <p:nvPr/>
        </p:nvPicPr>
        <p:blipFill>
          <a:blip r:embed="rId4"/>
          <a:stretch>
            <a:fillRect/>
          </a:stretch>
        </p:blipFill>
        <p:spPr>
          <a:xfrm>
            <a:off x="11196770" y="4078610"/>
            <a:ext cx="995230" cy="82908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2"/>
          <p:cNvSpPr>
            <a:spLocks noChangeArrowheads="1"/>
          </p:cNvSpPr>
          <p:nvPr/>
        </p:nvSpPr>
        <p:spPr bwMode="auto">
          <a:xfrm>
            <a:off x="2743200" y="762000"/>
            <a:ext cx="6629400" cy="2185214"/>
          </a:xfrm>
          <a:prstGeom prst="rect">
            <a:avLst/>
          </a:prstGeom>
          <a:noFill/>
          <a:ln w="9525">
            <a:noFill/>
            <a:miter lim="800000"/>
            <a:headEnd/>
            <a:tailEnd/>
          </a:ln>
        </p:spPr>
        <p:txBody>
          <a:bodyPr wrap="square">
            <a:spAutoFit/>
          </a:bodyPr>
          <a:lstStyle/>
          <a:p>
            <a:pPr algn="just"/>
            <a:r>
              <a:rPr lang="en-IN" sz="2600" b="1" dirty="0">
                <a:solidFill>
                  <a:srgbClr val="C00000"/>
                </a:solidFill>
                <a:latin typeface="Calibari heading"/>
                <a:cs typeface="Times New Roman" pitchFamily="18" charset="0"/>
              </a:rPr>
              <a:t>1. </a:t>
            </a:r>
            <a:r>
              <a:rPr lang="en-IN" sz="2600" b="1" u="sng" dirty="0">
                <a:solidFill>
                  <a:srgbClr val="C00000"/>
                </a:solidFill>
                <a:latin typeface="Calibari heading"/>
                <a:cs typeface="Times New Roman" pitchFamily="18" charset="0"/>
              </a:rPr>
              <a:t>Thermotropic liquid crystals</a:t>
            </a:r>
            <a:r>
              <a:rPr lang="en-IN" sz="2600" b="1" dirty="0">
                <a:solidFill>
                  <a:srgbClr val="C00000"/>
                </a:solidFill>
                <a:latin typeface="Calibari heading"/>
                <a:cs typeface="Times New Roman" pitchFamily="18" charset="0"/>
              </a:rPr>
              <a:t>:</a:t>
            </a:r>
          </a:p>
          <a:p>
            <a:pPr algn="just"/>
            <a:r>
              <a:rPr lang="en-IN" sz="2200" dirty="0">
                <a:solidFill>
                  <a:srgbClr val="C00000"/>
                </a:solidFill>
                <a:latin typeface="Calibari heading"/>
                <a:cs typeface="Times New Roman" pitchFamily="18" charset="0"/>
              </a:rPr>
              <a:t> </a:t>
            </a:r>
          </a:p>
          <a:p>
            <a:pPr algn="just"/>
            <a:r>
              <a:rPr lang="en-IN" sz="2200" dirty="0">
                <a:solidFill>
                  <a:srgbClr val="002060"/>
                </a:solidFill>
                <a:latin typeface="Calibri body"/>
                <a:cs typeface="Times New Roman" pitchFamily="18" charset="0"/>
              </a:rPr>
              <a:t>They are formed by change of temperature. They occur as liquid crystals over a certain temperature range between the solid and liquid phase. </a:t>
            </a:r>
            <a:r>
              <a:rPr lang="en-IN" sz="2200" b="1" i="1" dirty="0">
                <a:solidFill>
                  <a:srgbClr val="002060"/>
                </a:solidFill>
                <a:latin typeface="Calibri body"/>
                <a:cs typeface="Times New Roman" pitchFamily="18" charset="0"/>
              </a:rPr>
              <a:t>Example – LCD TV’s, alarm clocks. </a:t>
            </a:r>
          </a:p>
        </p:txBody>
      </p:sp>
      <p:pic>
        <p:nvPicPr>
          <p:cNvPr id="99330" name="Picture 2" descr="Thermotropic liquid crystalline transition. | Download Scientific Diagram"/>
          <p:cNvPicPr>
            <a:picLocks noChangeAspect="1" noChangeArrowheads="1"/>
          </p:cNvPicPr>
          <p:nvPr/>
        </p:nvPicPr>
        <p:blipFill>
          <a:blip r:embed="rId2"/>
          <a:srcRect l="1882" t="9524" r="3059" b="7937"/>
          <a:stretch>
            <a:fillRect/>
          </a:stretch>
        </p:blipFill>
        <p:spPr bwMode="auto">
          <a:xfrm>
            <a:off x="2819400" y="3266792"/>
            <a:ext cx="6324600" cy="2753009"/>
          </a:xfrm>
          <a:prstGeom prst="rect">
            <a:avLst/>
          </a:prstGeom>
          <a:noFill/>
          <a:ln w="28575">
            <a:solidFill>
              <a:srgbClr val="0070C0"/>
            </a:solid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 xmlns:a16="http://schemas.microsoft.com/office/drawing/2014/main" id="{0E0FFF42-AA93-1FF6-F7E4-C142A8597C90}"/>
              </a:ext>
            </a:extLst>
          </p:cNvPr>
          <p:cNvGraphicFramePr>
            <a:graphicFrameLocks/>
          </p:cNvGraphicFramePr>
          <p:nvPr>
            <p:extLst>
              <p:ext uri="{D42A27DB-BD31-4B8C-83A1-F6EECF244321}">
                <p14:modId xmlns="" xmlns:p14="http://schemas.microsoft.com/office/powerpoint/2010/main" val="1425599890"/>
              </p:ext>
            </p:extLst>
          </p:nvPr>
        </p:nvGraphicFramePr>
        <p:xfrm>
          <a:off x="1881158" y="1714488"/>
          <a:ext cx="8291264" cy="3854628"/>
        </p:xfrm>
        <a:graphic>
          <a:graphicData uri="http://schemas.openxmlformats.org/drawingml/2006/table">
            <a:tbl>
              <a:tblPr firstRow="1" bandRow="1">
                <a:tableStyleId>{5C22544A-7EE6-4342-B048-85BDC9FD1C3A}</a:tableStyleId>
              </a:tblPr>
              <a:tblGrid>
                <a:gridCol w="2880320">
                  <a:extLst>
                    <a:ext uri="{9D8B030D-6E8A-4147-A177-3AD203B41FA5}">
                      <a16:colId xmlns="" xmlns:a16="http://schemas.microsoft.com/office/drawing/2014/main" val="20000"/>
                    </a:ext>
                  </a:extLst>
                </a:gridCol>
                <a:gridCol w="2376264">
                  <a:extLst>
                    <a:ext uri="{9D8B030D-6E8A-4147-A177-3AD203B41FA5}">
                      <a16:colId xmlns="" xmlns:a16="http://schemas.microsoft.com/office/drawing/2014/main" val="20001"/>
                    </a:ext>
                  </a:extLst>
                </a:gridCol>
                <a:gridCol w="3034680">
                  <a:extLst>
                    <a:ext uri="{9D8B030D-6E8A-4147-A177-3AD203B41FA5}">
                      <a16:colId xmlns="" xmlns:a16="http://schemas.microsoft.com/office/drawing/2014/main" val="20002"/>
                    </a:ext>
                  </a:extLst>
                </a:gridCol>
              </a:tblGrid>
              <a:tr h="1404376">
                <a:tc>
                  <a:txBody>
                    <a:bodyPr/>
                    <a:lstStyle/>
                    <a:p>
                      <a:pPr algn="ctr"/>
                      <a:r>
                        <a:rPr lang="en-US" sz="2400" dirty="0">
                          <a:solidFill>
                            <a:schemeClr val="tx1"/>
                          </a:solidFill>
                          <a:latin typeface="Arial" pitchFamily="34" charset="0"/>
                          <a:cs typeface="Arial" pitchFamily="34" charset="0"/>
                        </a:rPr>
                        <a:t>Compound </a:t>
                      </a:r>
                    </a:p>
                  </a:txBody>
                  <a:tcPr>
                    <a:solidFill>
                      <a:schemeClr val="accent1">
                        <a:lumMod val="20000"/>
                        <a:lumOff val="80000"/>
                      </a:schemeClr>
                    </a:solidFill>
                  </a:tcPr>
                </a:tc>
                <a:tc>
                  <a:txBody>
                    <a:bodyPr/>
                    <a:lstStyle/>
                    <a:p>
                      <a:pPr algn="ctr"/>
                      <a:r>
                        <a:rPr lang="en-US" sz="2400" dirty="0">
                          <a:solidFill>
                            <a:schemeClr val="tx1"/>
                          </a:solidFill>
                          <a:latin typeface="Arial" pitchFamily="34" charset="0"/>
                          <a:cs typeface="Arial" pitchFamily="34" charset="0"/>
                        </a:rPr>
                        <a:t>Transition temperature  (°C)</a:t>
                      </a:r>
                    </a:p>
                  </a:txBody>
                  <a:tcPr>
                    <a:solidFill>
                      <a:schemeClr val="accent1">
                        <a:lumMod val="20000"/>
                        <a:lumOff val="80000"/>
                      </a:schemeClr>
                    </a:solidFill>
                  </a:tcPr>
                </a:tc>
                <a:tc>
                  <a:txBody>
                    <a:bodyPr/>
                    <a:lstStyle/>
                    <a:p>
                      <a:pPr algn="ctr"/>
                      <a:r>
                        <a:rPr lang="en-US" sz="2400" dirty="0">
                          <a:solidFill>
                            <a:schemeClr val="tx1"/>
                          </a:solidFill>
                          <a:latin typeface="Arial" pitchFamily="34" charset="0"/>
                          <a:cs typeface="Arial" pitchFamily="34" charset="0"/>
                        </a:rPr>
                        <a:t>Melting Temperature (°C)</a:t>
                      </a:r>
                    </a:p>
                  </a:txBody>
                  <a:tcPr>
                    <a:solidFill>
                      <a:schemeClr val="accent1">
                        <a:lumMod val="20000"/>
                        <a:lumOff val="80000"/>
                      </a:schemeClr>
                    </a:solidFill>
                  </a:tcPr>
                </a:tc>
                <a:extLst>
                  <a:ext uri="{0D108BD9-81ED-4DB2-BD59-A6C34878D82A}">
                    <a16:rowId xmlns="" xmlns:a16="http://schemas.microsoft.com/office/drawing/2014/main" val="10000"/>
                  </a:ext>
                </a:extLst>
              </a:tr>
              <a:tr h="813646">
                <a:tc>
                  <a:txBody>
                    <a:bodyPr/>
                    <a:lstStyle/>
                    <a:p>
                      <a:pPr algn="ctr"/>
                      <a:r>
                        <a:rPr lang="en-US" sz="2400" dirty="0">
                          <a:latin typeface="Arial" pitchFamily="34" charset="0"/>
                          <a:cs typeface="Arial" pitchFamily="34" charset="0"/>
                        </a:rPr>
                        <a:t>p-azoxy</a:t>
                      </a:r>
                      <a:r>
                        <a:rPr lang="en-US" sz="2400" baseline="0" dirty="0">
                          <a:latin typeface="Arial" pitchFamily="34" charset="0"/>
                          <a:cs typeface="Arial" pitchFamily="34" charset="0"/>
                        </a:rPr>
                        <a:t> anisole</a:t>
                      </a:r>
                      <a:endParaRPr lang="en-US" sz="2400" dirty="0">
                        <a:latin typeface="Arial" pitchFamily="34" charset="0"/>
                        <a:cs typeface="Arial" pitchFamily="34" charset="0"/>
                      </a:endParaRPr>
                    </a:p>
                  </a:txBody>
                  <a:tcPr>
                    <a:solidFill>
                      <a:schemeClr val="accent1">
                        <a:lumMod val="20000"/>
                        <a:lumOff val="80000"/>
                      </a:schemeClr>
                    </a:solidFill>
                  </a:tcPr>
                </a:tc>
                <a:tc>
                  <a:txBody>
                    <a:bodyPr/>
                    <a:lstStyle/>
                    <a:p>
                      <a:pPr algn="ctr"/>
                      <a:r>
                        <a:rPr lang="en-US" sz="2400" dirty="0">
                          <a:latin typeface="Arial" pitchFamily="34" charset="0"/>
                          <a:cs typeface="Arial" pitchFamily="34" charset="0"/>
                        </a:rPr>
                        <a:t>116</a:t>
                      </a:r>
                    </a:p>
                  </a:txBody>
                  <a:tcPr>
                    <a:solidFill>
                      <a:schemeClr val="accent1">
                        <a:lumMod val="20000"/>
                        <a:lumOff val="80000"/>
                      </a:schemeClr>
                    </a:solidFill>
                  </a:tcPr>
                </a:tc>
                <a:tc>
                  <a:txBody>
                    <a:bodyPr/>
                    <a:lstStyle/>
                    <a:p>
                      <a:pPr algn="ctr"/>
                      <a:r>
                        <a:rPr lang="en-US" sz="2400" dirty="0">
                          <a:latin typeface="Arial" pitchFamily="34" charset="0"/>
                          <a:cs typeface="Arial" pitchFamily="34" charset="0"/>
                        </a:rPr>
                        <a:t>135</a:t>
                      </a:r>
                    </a:p>
                  </a:txBody>
                  <a:tcPr>
                    <a:solidFill>
                      <a:schemeClr val="accent1">
                        <a:lumMod val="20000"/>
                        <a:lumOff val="80000"/>
                      </a:schemeClr>
                    </a:solidFill>
                  </a:tcPr>
                </a:tc>
                <a:extLst>
                  <a:ext uri="{0D108BD9-81ED-4DB2-BD59-A6C34878D82A}">
                    <a16:rowId xmlns="" xmlns:a16="http://schemas.microsoft.com/office/drawing/2014/main" val="10001"/>
                  </a:ext>
                </a:extLst>
              </a:tr>
              <a:tr h="813646">
                <a:tc>
                  <a:txBody>
                    <a:bodyPr/>
                    <a:lstStyle/>
                    <a:p>
                      <a:pPr algn="ctr"/>
                      <a:r>
                        <a:rPr lang="en-US" sz="2400" dirty="0">
                          <a:latin typeface="Arial" pitchFamily="34" charset="0"/>
                          <a:cs typeface="Arial" pitchFamily="34" charset="0"/>
                        </a:rPr>
                        <a:t>p-methoxy cinnamic acid</a:t>
                      </a:r>
                    </a:p>
                  </a:txBody>
                  <a:tcPr>
                    <a:solidFill>
                      <a:schemeClr val="accent1">
                        <a:lumMod val="20000"/>
                        <a:lumOff val="80000"/>
                      </a:schemeClr>
                    </a:solidFill>
                  </a:tcPr>
                </a:tc>
                <a:tc>
                  <a:txBody>
                    <a:bodyPr/>
                    <a:lstStyle/>
                    <a:p>
                      <a:pPr algn="ctr"/>
                      <a:r>
                        <a:rPr lang="en-US" sz="2400" dirty="0">
                          <a:latin typeface="Arial" pitchFamily="34" charset="0"/>
                          <a:cs typeface="Arial" pitchFamily="34" charset="0"/>
                        </a:rPr>
                        <a:t>170</a:t>
                      </a:r>
                    </a:p>
                  </a:txBody>
                  <a:tcPr>
                    <a:solidFill>
                      <a:schemeClr val="accent1">
                        <a:lumMod val="20000"/>
                        <a:lumOff val="80000"/>
                      </a:schemeClr>
                    </a:solidFill>
                  </a:tcPr>
                </a:tc>
                <a:tc>
                  <a:txBody>
                    <a:bodyPr/>
                    <a:lstStyle/>
                    <a:p>
                      <a:pPr algn="ctr"/>
                      <a:r>
                        <a:rPr lang="en-US" sz="2400" dirty="0">
                          <a:latin typeface="Arial" pitchFamily="34" charset="0"/>
                          <a:cs typeface="Arial" pitchFamily="34" charset="0"/>
                        </a:rPr>
                        <a:t>186</a:t>
                      </a:r>
                    </a:p>
                  </a:txBody>
                  <a:tcPr>
                    <a:solidFill>
                      <a:schemeClr val="accent1">
                        <a:lumMod val="20000"/>
                        <a:lumOff val="80000"/>
                      </a:schemeClr>
                    </a:solidFill>
                  </a:tcPr>
                </a:tc>
                <a:extLst>
                  <a:ext uri="{0D108BD9-81ED-4DB2-BD59-A6C34878D82A}">
                    <a16:rowId xmlns="" xmlns:a16="http://schemas.microsoft.com/office/drawing/2014/main" val="10002"/>
                  </a:ext>
                </a:extLst>
              </a:tr>
              <a:tr h="813646">
                <a:tc>
                  <a:txBody>
                    <a:bodyPr/>
                    <a:lstStyle/>
                    <a:p>
                      <a:pPr algn="ctr"/>
                      <a:r>
                        <a:rPr lang="en-US" sz="2400" dirty="0" err="1">
                          <a:latin typeface="Arial" pitchFamily="34" charset="0"/>
                          <a:cs typeface="Arial" pitchFamily="34" charset="0"/>
                        </a:rPr>
                        <a:t>Dibenzal</a:t>
                      </a:r>
                      <a:r>
                        <a:rPr lang="en-US" sz="2400" dirty="0">
                          <a:latin typeface="Arial" pitchFamily="34" charset="0"/>
                          <a:cs typeface="Arial" pitchFamily="34" charset="0"/>
                        </a:rPr>
                        <a:t> </a:t>
                      </a:r>
                      <a:r>
                        <a:rPr lang="en-US" sz="2400" dirty="0" err="1">
                          <a:latin typeface="Arial" pitchFamily="34" charset="0"/>
                          <a:cs typeface="Arial" pitchFamily="34" charset="0"/>
                        </a:rPr>
                        <a:t>benzidine</a:t>
                      </a:r>
                      <a:endParaRPr lang="en-US" sz="2400" dirty="0">
                        <a:latin typeface="Arial" pitchFamily="34" charset="0"/>
                        <a:cs typeface="Arial" pitchFamily="34" charset="0"/>
                      </a:endParaRPr>
                    </a:p>
                  </a:txBody>
                  <a:tcPr>
                    <a:solidFill>
                      <a:schemeClr val="accent1">
                        <a:lumMod val="20000"/>
                        <a:lumOff val="80000"/>
                      </a:schemeClr>
                    </a:solidFill>
                  </a:tcPr>
                </a:tc>
                <a:tc>
                  <a:txBody>
                    <a:bodyPr/>
                    <a:lstStyle/>
                    <a:p>
                      <a:pPr algn="ctr"/>
                      <a:r>
                        <a:rPr lang="en-US" sz="2400" dirty="0">
                          <a:latin typeface="Arial" pitchFamily="34" charset="0"/>
                          <a:cs typeface="Arial" pitchFamily="34" charset="0"/>
                        </a:rPr>
                        <a:t>235</a:t>
                      </a:r>
                    </a:p>
                  </a:txBody>
                  <a:tcPr>
                    <a:solidFill>
                      <a:schemeClr val="accent1">
                        <a:lumMod val="20000"/>
                        <a:lumOff val="80000"/>
                      </a:schemeClr>
                    </a:solidFill>
                  </a:tcPr>
                </a:tc>
                <a:tc>
                  <a:txBody>
                    <a:bodyPr/>
                    <a:lstStyle/>
                    <a:p>
                      <a:pPr algn="ctr"/>
                      <a:r>
                        <a:rPr lang="en-US" sz="2400" dirty="0">
                          <a:latin typeface="Arial" pitchFamily="34" charset="0"/>
                          <a:cs typeface="Arial" pitchFamily="34" charset="0"/>
                        </a:rPr>
                        <a:t>260</a:t>
                      </a:r>
                    </a:p>
                  </a:txBody>
                  <a:tcPr>
                    <a:solidFill>
                      <a:schemeClr val="accent1">
                        <a:lumMod val="20000"/>
                        <a:lumOff val="80000"/>
                      </a:schemeClr>
                    </a:solidFill>
                  </a:tcPr>
                </a:tc>
                <a:extLst>
                  <a:ext uri="{0D108BD9-81ED-4DB2-BD59-A6C34878D82A}">
                    <a16:rowId xmlns="" xmlns:a16="http://schemas.microsoft.com/office/drawing/2014/main" val="10003"/>
                  </a:ext>
                </a:extLst>
              </a:tr>
            </a:tbl>
          </a:graphicData>
        </a:graphic>
      </p:graphicFrame>
      <p:sp>
        <p:nvSpPr>
          <p:cNvPr id="3" name="TextBox 2">
            <a:extLst>
              <a:ext uri="{FF2B5EF4-FFF2-40B4-BE49-F238E27FC236}">
                <a16:creationId xmlns="" xmlns:a16="http://schemas.microsoft.com/office/drawing/2014/main" id="{F1F43F29-6EF7-CBCF-C732-6D625E5F606B}"/>
              </a:ext>
            </a:extLst>
          </p:cNvPr>
          <p:cNvSpPr txBox="1"/>
          <p:nvPr/>
        </p:nvSpPr>
        <p:spPr>
          <a:xfrm>
            <a:off x="1524001" y="1071546"/>
            <a:ext cx="4761303" cy="523220"/>
          </a:xfrm>
          <a:prstGeom prst="rect">
            <a:avLst/>
          </a:prstGeom>
          <a:noFill/>
        </p:spPr>
        <p:txBody>
          <a:bodyPr wrap="none" rtlCol="0">
            <a:spAutoFit/>
          </a:bodyPr>
          <a:lstStyle/>
          <a:p>
            <a:r>
              <a:rPr lang="en-IN" sz="2800" b="1" dirty="0"/>
              <a:t>Examples of </a:t>
            </a:r>
            <a:r>
              <a:rPr lang="en-IN" sz="2800" b="1" dirty="0" err="1"/>
              <a:t>Thermotropic</a:t>
            </a:r>
            <a:r>
              <a:rPr lang="en-IN" sz="2800" b="1" dirty="0"/>
              <a:t> LCs:</a:t>
            </a:r>
          </a:p>
        </p:txBody>
      </p:sp>
      <p:sp>
        <p:nvSpPr>
          <p:cNvPr id="4" name="TextBox 3">
            <a:extLst>
              <a:ext uri="{FF2B5EF4-FFF2-40B4-BE49-F238E27FC236}">
                <a16:creationId xmlns="" xmlns:a16="http://schemas.microsoft.com/office/drawing/2014/main" id="{230916C6-9F63-DB83-C3A3-2E21F7F0C324}"/>
              </a:ext>
            </a:extLst>
          </p:cNvPr>
          <p:cNvSpPr txBox="1"/>
          <p:nvPr/>
        </p:nvSpPr>
        <p:spPr>
          <a:xfrm>
            <a:off x="1881158" y="6072206"/>
            <a:ext cx="8210068" cy="523220"/>
          </a:xfrm>
          <a:prstGeom prst="rect">
            <a:avLst/>
          </a:prstGeom>
          <a:noFill/>
        </p:spPr>
        <p:txBody>
          <a:bodyPr wrap="none" rtlCol="0">
            <a:spAutoFit/>
          </a:bodyPr>
          <a:lstStyle/>
          <a:p>
            <a:r>
              <a:rPr lang="en-IN" sz="2800" b="1" dirty="0"/>
              <a:t>Types of </a:t>
            </a:r>
            <a:r>
              <a:rPr lang="en-IN" sz="2800" b="1" dirty="0" err="1"/>
              <a:t>Thermotropic</a:t>
            </a:r>
            <a:r>
              <a:rPr lang="en-IN" sz="2800" b="1" dirty="0"/>
              <a:t> LCs:- </a:t>
            </a:r>
            <a:r>
              <a:rPr lang="en-IN" sz="2800" b="1" dirty="0" err="1"/>
              <a:t>Nematic</a:t>
            </a:r>
            <a:r>
              <a:rPr lang="en-IN" sz="2800" b="1" dirty="0"/>
              <a:t>, </a:t>
            </a:r>
            <a:r>
              <a:rPr lang="en-IN" sz="2800" b="1" dirty="0" err="1"/>
              <a:t>Sematic</a:t>
            </a:r>
            <a:r>
              <a:rPr lang="en-IN" sz="2800" b="1" dirty="0"/>
              <a:t>, </a:t>
            </a:r>
            <a:r>
              <a:rPr lang="en-IN" sz="2800" b="1" dirty="0" err="1"/>
              <a:t>Chiral</a:t>
            </a:r>
            <a:r>
              <a:rPr lang="en-IN" sz="2800" b="1" dirty="0"/>
              <a:t>.</a:t>
            </a:r>
          </a:p>
        </p:txBody>
      </p:sp>
    </p:spTree>
    <p:extLst>
      <p:ext uri="{BB962C8B-B14F-4D97-AF65-F5344CB8AC3E}">
        <p14:creationId xmlns="" xmlns:p14="http://schemas.microsoft.com/office/powerpoint/2010/main" val="17275164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a:spLocks noChangeArrowheads="1"/>
          </p:cNvSpPr>
          <p:nvPr/>
        </p:nvSpPr>
        <p:spPr bwMode="auto">
          <a:xfrm>
            <a:off x="2590800" y="3323684"/>
            <a:ext cx="7010400" cy="1172116"/>
          </a:xfrm>
          <a:prstGeom prst="rect">
            <a:avLst/>
          </a:prstGeom>
          <a:noFill/>
          <a:ln w="9525">
            <a:noFill/>
            <a:miter lim="800000"/>
            <a:headEnd/>
            <a:tailEnd/>
          </a:ln>
        </p:spPr>
        <p:txBody>
          <a:bodyPr wrap="square">
            <a:spAutoFit/>
          </a:bodyPr>
          <a:lstStyle/>
          <a:p>
            <a:r>
              <a:rPr lang="en-IN" sz="2200" dirty="0">
                <a:solidFill>
                  <a:srgbClr val="002060"/>
                </a:solidFill>
                <a:latin typeface="Calibri body"/>
                <a:cs typeface="Times New Roman" pitchFamily="18" charset="0"/>
              </a:rPr>
              <a:t>Thermotropic liquid crystals are further classified into:</a:t>
            </a:r>
          </a:p>
          <a:p>
            <a:pPr marL="352800" indent="-352800">
              <a:spcBef>
                <a:spcPts val="528"/>
              </a:spcBef>
            </a:pPr>
            <a:r>
              <a:rPr lang="en-IN" sz="2200" i="1" dirty="0">
                <a:solidFill>
                  <a:srgbClr val="C00000"/>
                </a:solidFill>
                <a:latin typeface="Calibri body"/>
                <a:cs typeface="Times New Roman" pitchFamily="18" charset="0"/>
              </a:rPr>
              <a:t> </a:t>
            </a:r>
            <a:r>
              <a:rPr lang="en-IN" sz="2200" b="1" i="1" dirty="0">
                <a:solidFill>
                  <a:srgbClr val="C00000"/>
                </a:solidFill>
                <a:latin typeface="Calibri body"/>
                <a:cs typeface="Times New Roman" pitchFamily="18" charset="0"/>
              </a:rPr>
              <a:t>a) Calamatic L.C.(Rod like or elongated molecules)</a:t>
            </a:r>
          </a:p>
          <a:p>
            <a:r>
              <a:rPr lang="en-IN" sz="2200" b="1" i="1" dirty="0">
                <a:solidFill>
                  <a:srgbClr val="C00000"/>
                </a:solidFill>
                <a:latin typeface="Calibri body"/>
                <a:cs typeface="Times New Roman" pitchFamily="18" charset="0"/>
              </a:rPr>
              <a:t> b) Discotic Liquid Crystals (Disc shape molecules) </a:t>
            </a:r>
          </a:p>
        </p:txBody>
      </p:sp>
      <p:pic>
        <p:nvPicPr>
          <p:cNvPr id="98310" name="Picture 6" descr="Liquid-crystalline physical gels - Chemical Society Reviews (RSC  Publishing) DOI:10.1039/B612546H"/>
          <p:cNvPicPr>
            <a:picLocks noChangeAspect="1" noChangeArrowheads="1"/>
          </p:cNvPicPr>
          <p:nvPr/>
        </p:nvPicPr>
        <p:blipFill>
          <a:blip r:embed="rId2">
            <a:lum contrast="30000"/>
          </a:blip>
          <a:srcRect b="58069"/>
          <a:stretch>
            <a:fillRect/>
          </a:stretch>
        </p:blipFill>
        <p:spPr bwMode="auto">
          <a:xfrm>
            <a:off x="2438400" y="990600"/>
            <a:ext cx="6934200" cy="2209800"/>
          </a:xfrm>
          <a:prstGeom prst="rect">
            <a:avLst/>
          </a:prstGeom>
          <a:noFill/>
          <a:ln w="28575">
            <a:solidFill>
              <a:schemeClr val="tx2">
                <a:lumMod val="60000"/>
                <a:lumOff val="40000"/>
              </a:schemeClr>
            </a:solidFill>
          </a:ln>
        </p:spPr>
      </p:pic>
      <p:sp>
        <p:nvSpPr>
          <p:cNvPr id="8" name="Rectangle 7"/>
          <p:cNvSpPr/>
          <p:nvPr/>
        </p:nvSpPr>
        <p:spPr>
          <a:xfrm>
            <a:off x="2514600" y="4454604"/>
            <a:ext cx="7010400" cy="1107996"/>
          </a:xfrm>
          <a:prstGeom prst="rect">
            <a:avLst/>
          </a:prstGeom>
        </p:spPr>
        <p:txBody>
          <a:bodyPr wrap="square">
            <a:spAutoFit/>
          </a:bodyPr>
          <a:lstStyle/>
          <a:p>
            <a:pPr algn="just"/>
            <a:r>
              <a:rPr lang="en-IN" sz="2200" dirty="0">
                <a:solidFill>
                  <a:srgbClr val="002060"/>
                </a:solidFill>
                <a:latin typeface="Calibri body"/>
                <a:cs typeface="Times New Roman" pitchFamily="18" charset="0"/>
              </a:rPr>
              <a:t>Calamatic liquid crystals are elongated, rod shaped molecules. They are further classified as Nematic and Smectic liquid crystals.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1978" y="914400"/>
            <a:ext cx="4594623" cy="558800"/>
          </a:xfrm>
        </p:spPr>
        <p:txBody>
          <a:bodyPr rtlCol="0">
            <a:normAutofit/>
          </a:bodyPr>
          <a:lstStyle/>
          <a:p>
            <a:pPr>
              <a:defRPr/>
            </a:pPr>
            <a:r>
              <a:rPr lang="en-US" altLang="zh-CN" sz="2600" b="1" u="sng" dirty="0">
                <a:solidFill>
                  <a:srgbClr val="C00000"/>
                </a:solidFill>
                <a:latin typeface="Calibari heading"/>
                <a:cs typeface="Times New Roman" pitchFamily="18" charset="0"/>
              </a:rPr>
              <a:t>Nematic liquid crystals</a:t>
            </a:r>
            <a:endParaRPr lang="en-IN" altLang="en-US" sz="2600" dirty="0">
              <a:solidFill>
                <a:srgbClr val="C00000"/>
              </a:solidFill>
              <a:latin typeface="Calibari heading"/>
              <a:cs typeface="Times New Roman" pitchFamily="18" charset="0"/>
            </a:endParaRPr>
          </a:p>
        </p:txBody>
      </p:sp>
      <p:sp>
        <p:nvSpPr>
          <p:cNvPr id="11268" name="Content Placeholder 3"/>
          <p:cNvSpPr>
            <a:spLocks noGrp="1"/>
          </p:cNvSpPr>
          <p:nvPr>
            <p:ph sz="half" idx="2"/>
          </p:nvPr>
        </p:nvSpPr>
        <p:spPr>
          <a:xfrm>
            <a:off x="1955409" y="2196905"/>
            <a:ext cx="8281182" cy="4191000"/>
          </a:xfrm>
        </p:spPr>
        <p:txBody>
          <a:bodyPr anchor="b">
            <a:noAutofit/>
          </a:bodyPr>
          <a:lstStyle/>
          <a:p>
            <a:pPr algn="just">
              <a:lnSpc>
                <a:spcPts val="3000"/>
              </a:lnSpc>
              <a:buClr>
                <a:srgbClr val="C00000"/>
              </a:buClr>
              <a:buNone/>
            </a:pPr>
            <a:r>
              <a:rPr lang="en-US" altLang="zh-CN" sz="3200" dirty="0">
                <a:solidFill>
                  <a:srgbClr val="002060"/>
                </a:solidFill>
                <a:latin typeface="Calibri body"/>
              </a:rPr>
              <a:t>  </a:t>
            </a:r>
          </a:p>
          <a:p>
            <a:pPr algn="just">
              <a:lnSpc>
                <a:spcPts val="3000"/>
              </a:lnSpc>
              <a:buClr>
                <a:srgbClr val="C00000"/>
              </a:buClr>
              <a:buNone/>
            </a:pPr>
            <a:endParaRPr lang="en-US" altLang="zh-CN" sz="3200" dirty="0">
              <a:solidFill>
                <a:srgbClr val="002060"/>
              </a:solidFill>
              <a:latin typeface="Calibri body"/>
            </a:endParaRPr>
          </a:p>
          <a:p>
            <a:pPr algn="just">
              <a:lnSpc>
                <a:spcPts val="3000"/>
              </a:lnSpc>
              <a:buClr>
                <a:srgbClr val="C00000"/>
              </a:buClr>
            </a:pPr>
            <a:r>
              <a:rPr lang="en-US" altLang="zh-CN" sz="3200" dirty="0">
                <a:solidFill>
                  <a:srgbClr val="002060"/>
                </a:solidFill>
                <a:latin typeface="Calibri body"/>
              </a:rPr>
              <a:t>Word Nematic derived from Greek word </a:t>
            </a:r>
            <a:r>
              <a:rPr lang="en-US" altLang="zh-CN" sz="3200" b="1" i="1" dirty="0">
                <a:solidFill>
                  <a:srgbClr val="002060"/>
                </a:solidFill>
                <a:latin typeface="Calibri body"/>
              </a:rPr>
              <a:t>Nema which means "thread". </a:t>
            </a:r>
          </a:p>
          <a:p>
            <a:pPr algn="just">
              <a:lnSpc>
                <a:spcPts val="3000"/>
              </a:lnSpc>
              <a:buClr>
                <a:srgbClr val="C00000"/>
              </a:buClr>
            </a:pPr>
            <a:r>
              <a:rPr lang="en-US" altLang="zh-CN" sz="3200" dirty="0">
                <a:solidFill>
                  <a:srgbClr val="002060"/>
                </a:solidFill>
                <a:latin typeface="Calibri body"/>
              </a:rPr>
              <a:t>No positional order, but possess orientational order.</a:t>
            </a:r>
          </a:p>
          <a:p>
            <a:pPr algn="just">
              <a:lnSpc>
                <a:spcPts val="3000"/>
              </a:lnSpc>
              <a:buClr>
                <a:srgbClr val="C00000"/>
              </a:buClr>
            </a:pPr>
            <a:r>
              <a:rPr lang="en-US" altLang="zh-CN" sz="3200" dirty="0">
                <a:solidFill>
                  <a:srgbClr val="002060"/>
                </a:solidFill>
                <a:latin typeface="Calibri body"/>
              </a:rPr>
              <a:t>Molecule have elongated rod like shape and are thread like.</a:t>
            </a:r>
            <a:endParaRPr lang="en-IN" altLang="en-US" sz="3200" dirty="0">
              <a:solidFill>
                <a:srgbClr val="002060"/>
              </a:solidFill>
              <a:latin typeface="Calibri body"/>
            </a:endParaRPr>
          </a:p>
          <a:p>
            <a:pPr algn="just">
              <a:lnSpc>
                <a:spcPts val="3000"/>
              </a:lnSpc>
              <a:buClr>
                <a:srgbClr val="C00000"/>
              </a:buClr>
            </a:pPr>
            <a:r>
              <a:rPr lang="en-US" altLang="zh-CN" sz="3200" dirty="0">
                <a:solidFill>
                  <a:srgbClr val="002060"/>
                </a:solidFill>
                <a:latin typeface="Calibri body"/>
              </a:rPr>
              <a:t>Do not have layered structure.</a:t>
            </a:r>
            <a:endParaRPr lang="en-IN" altLang="en-US" sz="3200" dirty="0">
              <a:solidFill>
                <a:srgbClr val="002060"/>
              </a:solidFill>
              <a:latin typeface="Calibri body"/>
            </a:endParaRPr>
          </a:p>
          <a:p>
            <a:pPr algn="just">
              <a:lnSpc>
                <a:spcPts val="3000"/>
              </a:lnSpc>
              <a:buClr>
                <a:srgbClr val="C00000"/>
              </a:buClr>
            </a:pPr>
            <a:r>
              <a:rPr lang="en-US" altLang="zh-CN" sz="3200" dirty="0">
                <a:solidFill>
                  <a:srgbClr val="002060"/>
                </a:solidFill>
                <a:latin typeface="Calibri body"/>
              </a:rPr>
              <a:t>Flow like normal liquids.</a:t>
            </a:r>
            <a:endParaRPr lang="en-IN" altLang="en-US" sz="3200" dirty="0">
              <a:solidFill>
                <a:srgbClr val="002060"/>
              </a:solidFill>
              <a:latin typeface="Calibri body"/>
            </a:endParaRPr>
          </a:p>
          <a:p>
            <a:pPr algn="just">
              <a:lnSpc>
                <a:spcPts val="3000"/>
              </a:lnSpc>
              <a:buClr>
                <a:srgbClr val="C00000"/>
              </a:buClr>
            </a:pPr>
            <a:r>
              <a:rPr lang="en-US" altLang="zh-CN" sz="3200" dirty="0">
                <a:solidFill>
                  <a:srgbClr val="002060"/>
                </a:solidFill>
                <a:latin typeface="Calibri body"/>
              </a:rPr>
              <a:t>They have low viscosity.</a:t>
            </a:r>
            <a:endParaRPr lang="en-IN" altLang="en-US" sz="3200" dirty="0">
              <a:solidFill>
                <a:srgbClr val="002060"/>
              </a:solidFill>
              <a:latin typeface="Calibri body"/>
            </a:endParaRPr>
          </a:p>
          <a:p>
            <a:pPr algn="just">
              <a:lnSpc>
                <a:spcPts val="3000"/>
              </a:lnSpc>
              <a:buClr>
                <a:srgbClr val="C00000"/>
              </a:buClr>
            </a:pPr>
            <a:r>
              <a:rPr lang="en-US" altLang="zh-CN" sz="3200" dirty="0">
                <a:solidFill>
                  <a:srgbClr val="002060"/>
                </a:solidFill>
                <a:latin typeface="Calibri body"/>
              </a:rPr>
              <a:t>Formed at relatively higher temperature.</a:t>
            </a:r>
            <a:endParaRPr lang="en-IN" altLang="en-US" sz="3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7114" y="1219200"/>
            <a:ext cx="5525086" cy="434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rPr>
              <a:t> Can be aligned by the application of electric on magnetic field.</a:t>
            </a:r>
            <a:endParaRPr lang="en-IN" altLang="en-US" sz="2800" dirty="0">
              <a:solidFill>
                <a:srgbClr val="002060"/>
              </a:solidFill>
              <a:latin typeface="Calibri body"/>
            </a:endParaRPr>
          </a:p>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rPr>
              <a:t> Molecules are free to move in all the directions.</a:t>
            </a:r>
            <a:endParaRPr lang="en-IN" altLang="en-US" sz="2800" dirty="0">
              <a:solidFill>
                <a:srgbClr val="002060"/>
              </a:solidFill>
              <a:latin typeface="Calibri body"/>
            </a:endParaRPr>
          </a:p>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rPr>
              <a:t> Flow in all directions &amp; not in layers.</a:t>
            </a:r>
            <a:endParaRPr lang="en-IN" altLang="en-US" sz="2800" dirty="0">
              <a:solidFill>
                <a:srgbClr val="002060"/>
              </a:solidFill>
              <a:latin typeface="Calibri body"/>
            </a:endParaRPr>
          </a:p>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rPr>
              <a:t> E.g.- p-azoxy anisole (first synthetic liquid crystal to be produced).</a:t>
            </a:r>
            <a:endParaRPr lang="en-IN" altLang="en-US" sz="2800" dirty="0">
              <a:solidFill>
                <a:srgbClr val="002060"/>
              </a:solidFill>
              <a:latin typeface="Calibri body"/>
            </a:endParaRPr>
          </a:p>
        </p:txBody>
      </p:sp>
      <p:pic>
        <p:nvPicPr>
          <p:cNvPr id="6" name="Content Placeholder 4"/>
          <p:cNvPicPr>
            <a:picLocks noGrp="1" noChangeAspect="1" noChangeArrowheads="1"/>
          </p:cNvPicPr>
          <p:nvPr>
            <p:ph sz="half" idx="1"/>
          </p:nvPr>
        </p:nvPicPr>
        <p:blipFill>
          <a:blip r:embed="rId2"/>
          <a:srcRect/>
          <a:stretch>
            <a:fillRect/>
          </a:stretch>
        </p:blipFill>
        <p:spPr>
          <a:xfrm>
            <a:off x="7540283" y="1524000"/>
            <a:ext cx="2895600" cy="3810000"/>
          </a:xfrm>
          <a:ln w="28575">
            <a:solidFill>
              <a:srgbClr val="7030A0"/>
            </a:solid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1519311" y="1036320"/>
            <a:ext cx="8950570" cy="3962400"/>
          </a:xfrm>
          <a:prstGeom prst="rect">
            <a:avLst/>
          </a:prstGeom>
        </p:spPr>
        <p:txBody>
          <a:bodyPr anchor="b"/>
          <a:lstStyle/>
          <a:p>
            <a:pPr marL="342900" indent="-342900" algn="just" fontAlgn="base">
              <a:lnSpc>
                <a:spcPts val="3000"/>
              </a:lnSpc>
              <a:spcBef>
                <a:spcPct val="20000"/>
              </a:spcBef>
              <a:spcAft>
                <a:spcPct val="0"/>
              </a:spcAft>
              <a:buClr>
                <a:srgbClr val="800000"/>
              </a:buClr>
              <a:buSzPct val="90000"/>
              <a:defRPr/>
            </a:pPr>
            <a:r>
              <a:rPr lang="en-US" altLang="zh-CN" sz="3200" kern="0" dirty="0">
                <a:solidFill>
                  <a:srgbClr val="002060"/>
                </a:solidFill>
                <a:latin typeface="Calibri body"/>
              </a:rPr>
              <a:t>  </a:t>
            </a:r>
          </a:p>
          <a:p>
            <a:pPr marL="342900" indent="-342900" algn="just" fontAlgn="base">
              <a:lnSpc>
                <a:spcPts val="3000"/>
              </a:lnSpc>
              <a:spcBef>
                <a:spcPct val="20000"/>
              </a:spcBef>
              <a:spcAft>
                <a:spcPct val="0"/>
              </a:spcAft>
              <a:buClr>
                <a:srgbClr val="800000"/>
              </a:buClr>
              <a:buSzPct val="90000"/>
              <a:defRPr/>
            </a:pPr>
            <a:endParaRPr lang="en-US" altLang="zh-CN" sz="3200" kern="0" dirty="0">
              <a:solidFill>
                <a:srgbClr val="002060"/>
              </a:solidFill>
              <a:latin typeface="Calibri body"/>
            </a:endParaRPr>
          </a:p>
          <a:p>
            <a:pPr marL="342900" indent="-342900" algn="just" fontAlgn="base">
              <a:lnSpc>
                <a:spcPts val="3000"/>
              </a:lnSpc>
              <a:spcBef>
                <a:spcPct val="20000"/>
              </a:spcBef>
              <a:spcAft>
                <a:spcPct val="0"/>
              </a:spcAft>
              <a:buClr>
                <a:srgbClr val="800000"/>
              </a:buClr>
              <a:buSzPct val="90000"/>
              <a:defRPr/>
            </a:pPr>
            <a:r>
              <a:rPr lang="en-US" altLang="zh-CN" sz="3200" kern="0" dirty="0">
                <a:solidFill>
                  <a:srgbClr val="002060"/>
                </a:solidFill>
                <a:latin typeface="Calibri body"/>
              </a:rPr>
              <a:t>    Nematic liquid crystals can be further classified as:</a:t>
            </a:r>
          </a:p>
          <a:p>
            <a:pPr marL="342900" indent="-342900" algn="just" fontAlgn="base">
              <a:lnSpc>
                <a:spcPts val="3000"/>
              </a:lnSpc>
              <a:spcBef>
                <a:spcPct val="20000"/>
              </a:spcBef>
              <a:spcAft>
                <a:spcPct val="0"/>
              </a:spcAft>
              <a:buClr>
                <a:srgbClr val="800000"/>
              </a:buClr>
              <a:buSzPct val="90000"/>
              <a:defRPr/>
            </a:pPr>
            <a:r>
              <a:rPr lang="en-US" altLang="zh-CN" sz="3200" b="1" kern="0" dirty="0">
                <a:solidFill>
                  <a:srgbClr val="C00000"/>
                </a:solidFill>
                <a:latin typeface="Calibri body"/>
              </a:rPr>
              <a:t>    a) </a:t>
            </a:r>
            <a:r>
              <a:rPr lang="en-US" altLang="zh-CN" sz="3200" b="1" i="1" u="sng" kern="0" dirty="0">
                <a:solidFill>
                  <a:srgbClr val="C00000"/>
                </a:solidFill>
                <a:latin typeface="Calibri body"/>
              </a:rPr>
              <a:t>O</a:t>
            </a:r>
            <a:r>
              <a:rPr lang="en-US" altLang="zh-CN" sz="3200" b="1" i="1" u="sng" kern="0" dirty="0" err="1">
                <a:solidFill>
                  <a:srgbClr val="C00000"/>
                </a:solidFill>
                <a:latin typeface="Calibri body"/>
              </a:rPr>
              <a:t>rdinary</a:t>
            </a:r>
            <a:r>
              <a:rPr lang="en-US" altLang="zh-CN" sz="3200" b="1" i="1" u="sng" kern="0" dirty="0">
                <a:solidFill>
                  <a:srgbClr val="C00000"/>
                </a:solidFill>
                <a:latin typeface="Calibri body"/>
              </a:rPr>
              <a:t> nematic phases</a:t>
            </a:r>
            <a:r>
              <a:rPr lang="en-US" altLang="zh-CN" sz="3200" b="1" kern="0" dirty="0">
                <a:solidFill>
                  <a:srgbClr val="C00000"/>
                </a:solidFill>
                <a:latin typeface="Calibri body"/>
              </a:rPr>
              <a:t>: </a:t>
            </a:r>
            <a:r>
              <a:rPr lang="en-US" altLang="zh-CN" sz="3200" kern="0" dirty="0">
                <a:solidFill>
                  <a:srgbClr val="002060"/>
                </a:solidFill>
                <a:latin typeface="Calibri body"/>
              </a:rPr>
              <a:t>These molecules possess ordinary nematic phase characteristics as discussed earlier.</a:t>
            </a:r>
          </a:p>
          <a:p>
            <a:pPr marL="342900" indent="-342900" algn="just" fontAlgn="base">
              <a:lnSpc>
                <a:spcPts val="3000"/>
              </a:lnSpc>
              <a:spcBef>
                <a:spcPct val="20000"/>
              </a:spcBef>
              <a:spcAft>
                <a:spcPct val="0"/>
              </a:spcAft>
              <a:buClr>
                <a:srgbClr val="800000"/>
              </a:buClr>
              <a:buSzPct val="90000"/>
              <a:defRPr/>
            </a:pPr>
            <a:r>
              <a:rPr lang="en-US" altLang="zh-CN" sz="3200" kern="0" dirty="0">
                <a:solidFill>
                  <a:srgbClr val="C00000"/>
                </a:solidFill>
                <a:latin typeface="Calibri body"/>
              </a:rPr>
              <a:t>    </a:t>
            </a:r>
            <a:r>
              <a:rPr lang="en-US" altLang="zh-CN" sz="3200" b="1" kern="0" dirty="0">
                <a:solidFill>
                  <a:srgbClr val="C00000"/>
                </a:solidFill>
                <a:latin typeface="Calibri body"/>
              </a:rPr>
              <a:t>b) </a:t>
            </a:r>
            <a:r>
              <a:rPr lang="en-US" altLang="zh-CN" sz="3200" b="1" i="1" u="sng" kern="0" dirty="0">
                <a:solidFill>
                  <a:srgbClr val="C00000"/>
                </a:solidFill>
                <a:latin typeface="Calibri body"/>
              </a:rPr>
              <a:t>Cholesteric nematic phases</a:t>
            </a:r>
            <a:r>
              <a:rPr lang="en-US" altLang="zh-CN" sz="3200" b="1" i="1" kern="0" dirty="0">
                <a:solidFill>
                  <a:srgbClr val="C00000"/>
                </a:solidFill>
                <a:latin typeface="Calibri body"/>
              </a:rPr>
              <a:t>: </a:t>
            </a:r>
            <a:r>
              <a:rPr lang="en-US" altLang="zh-CN" sz="3200" kern="0" dirty="0">
                <a:solidFill>
                  <a:srgbClr val="002060"/>
                </a:solidFill>
                <a:latin typeface="Calibri body"/>
              </a:rPr>
              <a:t>This phase is also known as chiral nematic phase. The molecules are essentially chiral and resembles nematic molecules in nature.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731519" y="1405774"/>
            <a:ext cx="10635175" cy="2188612"/>
          </a:xfrm>
          <a:prstGeom prst="rect">
            <a:avLst/>
          </a:prstGeom>
          <a:noFill/>
          <a:ln w="9525">
            <a:noFill/>
            <a:miter lim="800000"/>
            <a:headEnd/>
            <a:tailEnd/>
          </a:ln>
        </p:spPr>
        <p:txBody>
          <a:bodyPr wrap="square">
            <a:spAutoFit/>
          </a:bodyPr>
          <a:lstStyle/>
          <a:p>
            <a:pPr algn="just">
              <a:lnSpc>
                <a:spcPct val="115000"/>
              </a:lnSpc>
            </a:pPr>
            <a:r>
              <a:rPr lang="en-IN" sz="2400" dirty="0">
                <a:solidFill>
                  <a:srgbClr val="002060"/>
                </a:solidFill>
                <a:latin typeface="Calibri body"/>
                <a:cs typeface="Times New Roman" pitchFamily="18" charset="0"/>
              </a:rPr>
              <a:t>Liquid Crystals are state of matter which has properties between those of conventional liquids and solid crystals.  For example, a liquid crystal may flow like a liquid, but its molecules may be oriented in a crystal-like way.</a:t>
            </a:r>
          </a:p>
          <a:p>
            <a:pPr algn="just">
              <a:lnSpc>
                <a:spcPct val="115000"/>
              </a:lnSpc>
            </a:pPr>
            <a:r>
              <a:rPr lang="en-IN" sz="2400" dirty="0">
                <a:solidFill>
                  <a:srgbClr val="002060"/>
                </a:solidFill>
                <a:latin typeface="Calibri body"/>
                <a:cs typeface="Times New Roman" pitchFamily="18" charset="0"/>
              </a:rPr>
              <a:t>The liquid-crystalline state is often called </a:t>
            </a:r>
            <a:r>
              <a:rPr lang="en-IN" sz="2400" b="1" i="1" dirty="0">
                <a:solidFill>
                  <a:srgbClr val="C00000"/>
                </a:solidFill>
                <a:latin typeface="Calibri body"/>
                <a:cs typeface="Times New Roman" pitchFamily="18" charset="0"/>
              </a:rPr>
              <a:t>mesomorphic state </a:t>
            </a:r>
            <a:r>
              <a:rPr lang="en-IN" sz="2400" dirty="0">
                <a:solidFill>
                  <a:srgbClr val="002060"/>
                </a:solidFill>
                <a:latin typeface="Calibri body"/>
                <a:cs typeface="Times New Roman" pitchFamily="18" charset="0"/>
              </a:rPr>
              <a:t>(mezos meaning "intermediate"), and the liquid crystals are called </a:t>
            </a:r>
            <a:r>
              <a:rPr lang="en-IN" sz="2400" b="1" i="1" dirty="0">
                <a:solidFill>
                  <a:srgbClr val="C00000"/>
                </a:solidFill>
                <a:latin typeface="Calibri body"/>
                <a:cs typeface="Times New Roman" pitchFamily="18" charset="0"/>
              </a:rPr>
              <a:t>mesophase</a:t>
            </a:r>
            <a:r>
              <a:rPr lang="en-IN" sz="2400" i="1" dirty="0">
                <a:solidFill>
                  <a:srgbClr val="002060"/>
                </a:solidFill>
                <a:latin typeface="Calibri body"/>
                <a:cs typeface="Times New Roman" pitchFamily="18" charset="0"/>
              </a:rPr>
              <a:t>.</a:t>
            </a:r>
            <a:endParaRPr lang="en-IN" sz="2800" dirty="0">
              <a:latin typeface="Cambria" pitchFamily="18" charset="0"/>
              <a:cs typeface="Times New Roman" pitchFamily="18" charset="0"/>
            </a:endParaRPr>
          </a:p>
        </p:txBody>
      </p:sp>
      <p:sp>
        <p:nvSpPr>
          <p:cNvPr id="5" name="Rectangle 4"/>
          <p:cNvSpPr/>
          <p:nvPr/>
        </p:nvSpPr>
        <p:spPr bwMode="auto">
          <a:xfrm>
            <a:off x="2362200" y="838200"/>
            <a:ext cx="3810000" cy="533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15000"/>
              </a:lnSpc>
            </a:pPr>
            <a:r>
              <a:rPr lang="en-GB" sz="2600" b="1" u="sng" dirty="0">
                <a:solidFill>
                  <a:srgbClr val="C00000"/>
                </a:solidFill>
                <a:latin typeface="Calibari heading"/>
                <a:cs typeface="Times New Roman" pitchFamily="18" charset="0"/>
              </a:rPr>
              <a:t>LIQUID CRYSTALS</a:t>
            </a:r>
            <a:endParaRPr lang="en-IN" sz="2600" b="1" u="sng" dirty="0">
              <a:solidFill>
                <a:srgbClr val="C00000"/>
              </a:solidFill>
              <a:latin typeface="Calibari heading"/>
              <a:cs typeface="Times New Roman" pitchFamily="18" charset="0"/>
            </a:endParaRPr>
          </a:p>
        </p:txBody>
      </p:sp>
      <p:sp>
        <p:nvSpPr>
          <p:cNvPr id="77827" name="Rectangle 3"/>
          <p:cNvSpPr>
            <a:spLocks noChangeArrowheads="1"/>
          </p:cNvSpPr>
          <p:nvPr/>
        </p:nvSpPr>
        <p:spPr bwMode="auto">
          <a:xfrm>
            <a:off x="1153551" y="4621229"/>
            <a:ext cx="901270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US" sz="2400" b="1" dirty="0">
                <a:solidFill>
                  <a:srgbClr val="C00000"/>
                </a:solidFill>
                <a:latin typeface="Calibri body"/>
                <a:ea typeface="Calibri" pitchFamily="34" charset="0"/>
                <a:cs typeface="Times New Roman" pitchFamily="18" charset="0"/>
              </a:rPr>
              <a:t>Friedrich Reinitzer</a:t>
            </a:r>
            <a:r>
              <a:rPr lang="en-US" sz="2400" dirty="0">
                <a:solidFill>
                  <a:srgbClr val="C00000"/>
                </a:solidFill>
                <a:latin typeface="Calibri body"/>
                <a:ea typeface="Calibri" pitchFamily="34" charset="0"/>
                <a:cs typeface="Times New Roman" pitchFamily="18" charset="0"/>
              </a:rPr>
              <a:t>, Austrian botanist studied about it first in 1888 in a material known as </a:t>
            </a:r>
            <a:r>
              <a:rPr lang="en-US" sz="2400" b="1" dirty="0">
                <a:solidFill>
                  <a:srgbClr val="C00000"/>
                </a:solidFill>
                <a:latin typeface="Calibri body"/>
                <a:ea typeface="Calibri" pitchFamily="34" charset="0"/>
                <a:cs typeface="Times New Roman" pitchFamily="18" charset="0"/>
              </a:rPr>
              <a:t>cholesteryl benzoate </a:t>
            </a:r>
            <a:r>
              <a:rPr lang="en-US" sz="2400" dirty="0">
                <a:solidFill>
                  <a:srgbClr val="C00000"/>
                </a:solidFill>
                <a:latin typeface="Calibri body"/>
                <a:ea typeface="Calibri" pitchFamily="34" charset="0"/>
                <a:cs typeface="Times New Roman" pitchFamily="18" charset="0"/>
              </a:rPr>
              <a:t>.</a:t>
            </a:r>
            <a:endParaRPr lang="en-US" sz="2400" dirty="0">
              <a:solidFill>
                <a:srgbClr val="C00000"/>
              </a:solidFill>
              <a:latin typeface="Calibri body"/>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noChangeArrowheads="1"/>
          </p:cNvSpPr>
          <p:nvPr>
            <p:ph type="title"/>
          </p:nvPr>
        </p:nvSpPr>
        <p:spPr>
          <a:xfrm>
            <a:off x="2228557" y="611982"/>
            <a:ext cx="6324600" cy="1222375"/>
          </a:xfrm>
        </p:spPr>
        <p:txBody>
          <a:bodyPr vert="horz" lIns="0" tIns="45720" rIns="0" bIns="45720" rtlCol="0" anchor="t">
            <a:normAutofit/>
          </a:bodyPr>
          <a:lstStyle/>
          <a:p>
            <a:pPr eaLnBrk="1" hangingPunct="1"/>
            <a:r>
              <a:rPr lang="en-US" altLang="zh-CN" sz="3600" b="1" u="sng" dirty="0">
                <a:solidFill>
                  <a:srgbClr val="C00000"/>
                </a:solidFill>
                <a:latin typeface="Calibari heading"/>
                <a:cs typeface="Times New Roman" pitchFamily="18" charset="0"/>
              </a:rPr>
              <a:t>Cholesteric Liquid Crystals </a:t>
            </a:r>
            <a:br>
              <a:rPr lang="en-US" altLang="zh-CN" sz="3600" b="1" u="sng" dirty="0">
                <a:solidFill>
                  <a:srgbClr val="C00000"/>
                </a:solidFill>
                <a:latin typeface="Calibari heading"/>
                <a:cs typeface="Times New Roman" pitchFamily="18" charset="0"/>
              </a:rPr>
            </a:br>
            <a:r>
              <a:rPr lang="en-US" altLang="zh-CN" sz="3600" b="1" u="sng" dirty="0">
                <a:solidFill>
                  <a:srgbClr val="C00000"/>
                </a:solidFill>
                <a:latin typeface="Calibari heading"/>
                <a:cs typeface="Times New Roman" pitchFamily="18" charset="0"/>
              </a:rPr>
              <a:t>(</a:t>
            </a:r>
            <a:r>
              <a:rPr lang="en-IN" altLang="en-US" sz="3600" b="1" u="sng" dirty="0">
                <a:solidFill>
                  <a:srgbClr val="C00000"/>
                </a:solidFill>
                <a:latin typeface="Calibari heading"/>
                <a:ea typeface="SimSun" pitchFamily="2" charset="-122"/>
                <a:cs typeface="Times New Roman" pitchFamily="18" charset="0"/>
              </a:rPr>
              <a:t>Chiral Nematic)</a:t>
            </a:r>
          </a:p>
        </p:txBody>
      </p:sp>
      <p:sp>
        <p:nvSpPr>
          <p:cNvPr id="13316" name="Content Placeholder 3"/>
          <p:cNvSpPr>
            <a:spLocks noGrp="1"/>
          </p:cNvSpPr>
          <p:nvPr>
            <p:ph sz="half" idx="2"/>
          </p:nvPr>
        </p:nvSpPr>
        <p:spPr>
          <a:xfrm>
            <a:off x="1252025" y="2286000"/>
            <a:ext cx="10128738" cy="3124200"/>
          </a:xfrm>
        </p:spPr>
        <p:txBody>
          <a:bodyPr>
            <a:normAutofit/>
          </a:bodyPr>
          <a:lstStyle/>
          <a:p>
            <a:pPr algn="just">
              <a:lnSpc>
                <a:spcPts val="3000"/>
              </a:lnSpc>
            </a:pPr>
            <a:r>
              <a:rPr lang="en-US" altLang="zh-CN" sz="3200" dirty="0">
                <a:solidFill>
                  <a:srgbClr val="002060"/>
                </a:solidFill>
                <a:latin typeface="Calibri body"/>
                <a:cs typeface="Times New Roman" pitchFamily="18" charset="0"/>
              </a:rPr>
              <a:t>This phase is usually observed from cholesterol derivatives.</a:t>
            </a:r>
            <a:endParaRPr lang="en-IN" altLang="en-US" sz="3200" dirty="0">
              <a:solidFill>
                <a:srgbClr val="002060"/>
              </a:solidFill>
              <a:latin typeface="Calibri body"/>
              <a:cs typeface="Times New Roman" pitchFamily="18" charset="0"/>
            </a:endParaRPr>
          </a:p>
          <a:p>
            <a:pPr algn="just">
              <a:lnSpc>
                <a:spcPts val="3000"/>
              </a:lnSpc>
            </a:pPr>
            <a:r>
              <a:rPr lang="en-US" altLang="zh-CN" sz="3200" dirty="0">
                <a:solidFill>
                  <a:srgbClr val="002060"/>
                </a:solidFill>
                <a:latin typeface="Calibri body"/>
              </a:rPr>
              <a:t>The molecules are essentially chiral.</a:t>
            </a:r>
            <a:endParaRPr lang="en-IN" altLang="en-US" sz="3200" dirty="0">
              <a:solidFill>
                <a:srgbClr val="002060"/>
              </a:solidFill>
              <a:latin typeface="Calibri body"/>
              <a:cs typeface="Times New Roman" pitchFamily="18" charset="0"/>
            </a:endParaRPr>
          </a:p>
          <a:p>
            <a:pPr algn="just">
              <a:lnSpc>
                <a:spcPts val="3000"/>
              </a:lnSpc>
            </a:pPr>
            <a:r>
              <a:rPr lang="en-US" altLang="zh-CN" sz="3200" dirty="0">
                <a:solidFill>
                  <a:srgbClr val="002060"/>
                </a:solidFill>
                <a:latin typeface="Calibri body"/>
              </a:rPr>
              <a:t>The molecules are arranged in layers.</a:t>
            </a:r>
            <a:endParaRPr lang="en-IN" altLang="en-US" sz="3200" dirty="0">
              <a:solidFill>
                <a:srgbClr val="002060"/>
              </a:solidFill>
              <a:latin typeface="Calibri body"/>
              <a:cs typeface="Times New Roman" pitchFamily="18" charset="0"/>
            </a:endParaRPr>
          </a:p>
          <a:p>
            <a:pPr algn="just">
              <a:lnSpc>
                <a:spcPts val="3000"/>
              </a:lnSpc>
            </a:pPr>
            <a:r>
              <a:rPr lang="en-US" altLang="zh-CN" sz="3200" dirty="0">
                <a:solidFill>
                  <a:srgbClr val="002060"/>
                </a:solidFill>
                <a:latin typeface="Calibri body"/>
              </a:rPr>
              <a:t>These are formed by adding chiral twisting agent to the nematic liquid crystals.</a:t>
            </a:r>
            <a:endParaRPr lang="en-IN" altLang="en-US" sz="3200" dirty="0">
              <a:solidFill>
                <a:srgbClr val="002060"/>
              </a:solidFill>
              <a:latin typeface="Calibri body"/>
              <a:cs typeface="Times New Roman" pitchFamily="18" charset="0"/>
            </a:endParaRPr>
          </a:p>
          <a:p>
            <a:pPr algn="just">
              <a:lnSpc>
                <a:spcPts val="3000"/>
              </a:lnSpc>
              <a:buNone/>
            </a:pPr>
            <a:endParaRPr lang="en-US" altLang="zh-CN" sz="2000" dirty="0">
              <a:solidFill>
                <a:srgbClr val="002060"/>
              </a:solidFill>
              <a:latin typeface="Calibri body"/>
            </a:endParaRPr>
          </a:p>
        </p:txBody>
      </p:sp>
      <p:sp>
        <p:nvSpPr>
          <p:cNvPr id="13317" name="AutoShape 4" descr="Cholesteric Liquid Crystal Shear Response - Soft-Matter"/>
          <p:cNvSpPr>
            <a:spLocks noChangeAspect="1" noChangeArrowheads="1"/>
          </p:cNvSpPr>
          <p:nvPr/>
        </p:nvSpPr>
        <p:spPr bwMode="auto">
          <a:xfrm>
            <a:off x="1640681" y="-144463"/>
            <a:ext cx="228600" cy="304801"/>
          </a:xfrm>
          <a:prstGeom prst="rect">
            <a:avLst/>
          </a:prstGeom>
          <a:noFill/>
          <a:ln w="9525">
            <a:noFill/>
            <a:miter lim="800000"/>
            <a:headEnd/>
            <a:tailEnd/>
          </a:ln>
        </p:spPr>
        <p:txBody>
          <a:bodyPr/>
          <a:lstStyle/>
          <a:p>
            <a:endParaRPr lang="en-I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holesteric Liquid Crystal Materials for Tunable Diffractive Optics -  Ryabchun - 2018 - Advanced Optical Materials - Wiley Online Library"/>
          <p:cNvPicPr>
            <a:picLocks noChangeAspect="1" noChangeArrowheads="1"/>
          </p:cNvPicPr>
          <p:nvPr/>
        </p:nvPicPr>
        <p:blipFill>
          <a:blip r:embed="rId2"/>
          <a:srcRect/>
          <a:stretch>
            <a:fillRect/>
          </a:stretch>
        </p:blipFill>
        <p:spPr bwMode="auto">
          <a:xfrm>
            <a:off x="2895600" y="609600"/>
            <a:ext cx="6324600" cy="5410200"/>
          </a:xfrm>
          <a:prstGeom prst="rect">
            <a:avLst/>
          </a:prstGeom>
          <a:noFill/>
          <a:ln w="38100">
            <a:solidFill>
              <a:srgbClr val="002060"/>
            </a:solid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user\Desktop\PITCH.gif"/>
          <p:cNvPicPr>
            <a:picLocks noChangeAspect="1" noChangeArrowheads="1" noCrop="1"/>
          </p:cNvPicPr>
          <p:nvPr/>
        </p:nvPicPr>
        <p:blipFill>
          <a:blip r:embed="rId2">
            <a:lum bright="-10000" contrast="30000"/>
          </a:blip>
          <a:srcRect/>
          <a:stretch>
            <a:fillRect/>
          </a:stretch>
        </p:blipFill>
        <p:spPr bwMode="auto">
          <a:xfrm>
            <a:off x="2933700" y="4152314"/>
            <a:ext cx="6096000" cy="2468880"/>
          </a:xfrm>
          <a:prstGeom prst="rect">
            <a:avLst/>
          </a:prstGeom>
          <a:noFill/>
          <a:ln w="28575">
            <a:solidFill>
              <a:srgbClr val="C00000"/>
            </a:solidFill>
          </a:ln>
        </p:spPr>
      </p:pic>
      <p:sp>
        <p:nvSpPr>
          <p:cNvPr id="6" name="Rectangle 5"/>
          <p:cNvSpPr/>
          <p:nvPr/>
        </p:nvSpPr>
        <p:spPr>
          <a:xfrm>
            <a:off x="787791" y="914400"/>
            <a:ext cx="10339754"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cs typeface="Times New Roman" pitchFamily="18" charset="0"/>
              </a:rPr>
              <a:t>Each layer in Cholesteric liquid crystal is tilted with respect to the other one, and hence the molecules take a one complete turn of 360 degrees to make a helix.</a:t>
            </a:r>
          </a:p>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rPr>
              <a:t> The distance covered by the director in making a one complete turn is known as pitch.</a:t>
            </a:r>
          </a:p>
          <a:p>
            <a:pPr marL="342900" indent="-342900" algn="just" fontAlgn="base">
              <a:lnSpc>
                <a:spcPts val="3000"/>
              </a:lnSpc>
              <a:spcBef>
                <a:spcPct val="20000"/>
              </a:spcBef>
              <a:spcAft>
                <a:spcPct val="0"/>
              </a:spcAft>
              <a:buClr>
                <a:srgbClr val="C00000"/>
              </a:buClr>
              <a:buSzPct val="90000"/>
              <a:buFont typeface="Wingdings" pitchFamily="2" charset="2"/>
              <a:buChar char="§"/>
            </a:pPr>
            <a:endParaRPr lang="en-IN" altLang="en-US" sz="2800" dirty="0">
              <a:solidFill>
                <a:srgbClr val="002060"/>
              </a:solidFill>
              <a:latin typeface="Calibri body"/>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114" y="1066800"/>
            <a:ext cx="4686886"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en-US" sz="2800" dirty="0">
                <a:solidFill>
                  <a:srgbClr val="002060"/>
                </a:solidFill>
                <a:latin typeface="Calibri body"/>
                <a:cs typeface="Times New Roman" pitchFamily="18" charset="0"/>
              </a:rPr>
              <a:t>Cholesteric Liquid crystal reflects light approximately equal to pitch.</a:t>
            </a:r>
            <a:endParaRPr lang="en-IN" altLang="en-US" sz="2800" dirty="0">
              <a:solidFill>
                <a:srgbClr val="002060"/>
              </a:solidFill>
              <a:latin typeface="Calibri body"/>
              <a:cs typeface="Times New Roman" pitchFamily="18" charset="0"/>
            </a:endParaRPr>
          </a:p>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cs typeface="Times New Roman" pitchFamily="18" charset="0"/>
              </a:rPr>
              <a:t> Pitch is inversely proportional to the temperature.</a:t>
            </a:r>
          </a:p>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cs typeface="Times New Roman" pitchFamily="18" charset="0"/>
              </a:rPr>
              <a:t>Pitch is affected by temperature, pressure as well as by electric  and magnetic fields.</a:t>
            </a:r>
            <a:endParaRPr lang="en-IN" altLang="en-US" sz="2800" dirty="0">
              <a:solidFill>
                <a:srgbClr val="002060"/>
              </a:solidFill>
              <a:latin typeface="Calibri body"/>
              <a:cs typeface="Times New Roman" pitchFamily="18" charset="0"/>
            </a:endParaRPr>
          </a:p>
        </p:txBody>
      </p:sp>
      <p:pic>
        <p:nvPicPr>
          <p:cNvPr id="92162" name="Picture 2" descr="Cholesteric liquid crystals in living matter - Soft Matter (RSC Publishing)"/>
          <p:cNvPicPr>
            <a:picLocks noChangeAspect="1" noChangeArrowheads="1"/>
          </p:cNvPicPr>
          <p:nvPr/>
        </p:nvPicPr>
        <p:blipFill>
          <a:blip r:embed="rId2"/>
          <a:srcRect b="7944"/>
          <a:stretch>
            <a:fillRect/>
          </a:stretch>
        </p:blipFill>
        <p:spPr bwMode="auto">
          <a:xfrm>
            <a:off x="7405468" y="1143000"/>
            <a:ext cx="3810000" cy="4724400"/>
          </a:xfrm>
          <a:prstGeom prst="rect">
            <a:avLst/>
          </a:prstGeom>
          <a:noFill/>
          <a:ln w="28575">
            <a:solidFill>
              <a:srgbClr val="7030A0"/>
            </a:solid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4292" y="709613"/>
            <a:ext cx="5257800" cy="661987"/>
          </a:xfrm>
        </p:spPr>
        <p:txBody>
          <a:bodyPr rtlCol="0" anchor="t">
            <a:noAutofit/>
          </a:bodyPr>
          <a:lstStyle/>
          <a:p>
            <a:pPr>
              <a:defRPr/>
            </a:pPr>
            <a:r>
              <a:rPr lang="en-US" altLang="zh-CN" sz="3200" b="1" u="sng" dirty="0">
                <a:solidFill>
                  <a:srgbClr val="C00000"/>
                </a:solidFill>
                <a:latin typeface="Calibari heading"/>
                <a:cs typeface="Times New Roman" pitchFamily="18" charset="0"/>
              </a:rPr>
              <a:t>Smectic Liquid Crystals:</a:t>
            </a:r>
            <a:r>
              <a:rPr lang="en-IN" altLang="en-US" sz="3200" b="1" u="sng" dirty="0">
                <a:solidFill>
                  <a:srgbClr val="321547"/>
                </a:solidFill>
                <a:latin typeface="Times New Roman" pitchFamily="18" charset="0"/>
                <a:cs typeface="Times New Roman" pitchFamily="18" charset="0"/>
              </a:rPr>
              <a:t/>
            </a:r>
            <a:br>
              <a:rPr lang="en-IN" altLang="en-US" sz="3200" b="1" u="sng" dirty="0">
                <a:solidFill>
                  <a:srgbClr val="321547"/>
                </a:solidFill>
                <a:latin typeface="Times New Roman" pitchFamily="18" charset="0"/>
                <a:cs typeface="Times New Roman" pitchFamily="18" charset="0"/>
              </a:rPr>
            </a:br>
            <a:endParaRPr lang="en-IN" altLang="en-US" sz="3200" dirty="0">
              <a:solidFill>
                <a:srgbClr val="321547"/>
              </a:solidFill>
              <a:latin typeface="Times New Roman" pitchFamily="18" charset="0"/>
              <a:cs typeface="Times New Roman" pitchFamily="18" charset="0"/>
            </a:endParaRPr>
          </a:p>
        </p:txBody>
      </p:sp>
      <p:sp>
        <p:nvSpPr>
          <p:cNvPr id="12292" name="Content Placeholder 3"/>
          <p:cNvSpPr>
            <a:spLocks noGrp="1"/>
          </p:cNvSpPr>
          <p:nvPr>
            <p:ph sz="half" idx="2"/>
          </p:nvPr>
        </p:nvSpPr>
        <p:spPr>
          <a:xfrm>
            <a:off x="914400" y="1676400"/>
            <a:ext cx="10607040" cy="3810000"/>
          </a:xfrm>
        </p:spPr>
        <p:txBody>
          <a:bodyPr>
            <a:normAutofit/>
          </a:bodyPr>
          <a:lstStyle/>
          <a:p>
            <a:pPr algn="just">
              <a:lnSpc>
                <a:spcPts val="3000"/>
              </a:lnSpc>
              <a:buClr>
                <a:srgbClr val="C00000"/>
              </a:buClr>
            </a:pPr>
            <a:r>
              <a:rPr lang="en-US" altLang="zh-CN" sz="3200" dirty="0">
                <a:solidFill>
                  <a:srgbClr val="002060"/>
                </a:solidFill>
                <a:latin typeface="Calibri body"/>
                <a:cs typeface="Times New Roman" pitchFamily="18" charset="0"/>
              </a:rPr>
              <a:t>Molecules are soap shaped.</a:t>
            </a:r>
            <a:endParaRPr lang="en-IN" altLang="en-US" sz="3200" dirty="0">
              <a:solidFill>
                <a:srgbClr val="002060"/>
              </a:solidFill>
              <a:latin typeface="Calibri body"/>
              <a:cs typeface="Times New Roman" pitchFamily="18" charset="0"/>
            </a:endParaRPr>
          </a:p>
          <a:p>
            <a:pPr algn="just">
              <a:lnSpc>
                <a:spcPts val="3000"/>
              </a:lnSpc>
              <a:buClr>
                <a:srgbClr val="C00000"/>
              </a:buClr>
            </a:pPr>
            <a:r>
              <a:rPr lang="en-US" altLang="zh-CN" sz="3200" dirty="0">
                <a:solidFill>
                  <a:srgbClr val="002060"/>
                </a:solidFill>
                <a:latin typeface="Calibri body"/>
                <a:cs typeface="Times New Roman" pitchFamily="18" charset="0"/>
              </a:rPr>
              <a:t>Have short range orientational as well as positional order.</a:t>
            </a:r>
          </a:p>
          <a:p>
            <a:pPr algn="just">
              <a:lnSpc>
                <a:spcPts val="3000"/>
              </a:lnSpc>
              <a:buClr>
                <a:srgbClr val="C00000"/>
              </a:buClr>
            </a:pPr>
            <a:r>
              <a:rPr lang="en-US" altLang="zh-CN" sz="3200" dirty="0">
                <a:solidFill>
                  <a:srgbClr val="002060"/>
                </a:solidFill>
                <a:latin typeface="Calibri body"/>
                <a:cs typeface="Times New Roman" pitchFamily="18" charset="0"/>
              </a:rPr>
              <a:t>These are arranged in layers i.e. have layered structure.</a:t>
            </a:r>
            <a:endParaRPr lang="en-IN" altLang="en-US" sz="3200" dirty="0">
              <a:solidFill>
                <a:srgbClr val="002060"/>
              </a:solidFill>
              <a:latin typeface="Calibri body"/>
              <a:cs typeface="Times New Roman" pitchFamily="18" charset="0"/>
            </a:endParaRPr>
          </a:p>
          <a:p>
            <a:pPr algn="just">
              <a:lnSpc>
                <a:spcPts val="3000"/>
              </a:lnSpc>
              <a:buClr>
                <a:srgbClr val="C00000"/>
              </a:buClr>
            </a:pPr>
            <a:r>
              <a:rPr lang="en-US" altLang="zh-CN" sz="3200" dirty="0">
                <a:solidFill>
                  <a:srgbClr val="002060"/>
                </a:solidFill>
                <a:latin typeface="Calibri body"/>
                <a:cs typeface="Times New Roman" pitchFamily="18" charset="0"/>
              </a:rPr>
              <a:t>They do not flow like normal liquids and has limited mobility.</a:t>
            </a:r>
            <a:endParaRPr lang="en-IN" altLang="en-US" sz="3200" dirty="0">
              <a:solidFill>
                <a:srgbClr val="002060"/>
              </a:solidFill>
              <a:latin typeface="Calibri body"/>
              <a:cs typeface="Times New Roman" pitchFamily="18" charset="0"/>
            </a:endParaRPr>
          </a:p>
          <a:p>
            <a:pPr algn="just">
              <a:lnSpc>
                <a:spcPts val="3000"/>
              </a:lnSpc>
              <a:buClr>
                <a:srgbClr val="C00000"/>
              </a:buClr>
            </a:pPr>
            <a:r>
              <a:rPr lang="en-US" altLang="zh-CN" sz="3200" dirty="0">
                <a:solidFill>
                  <a:srgbClr val="002060"/>
                </a:solidFill>
                <a:latin typeface="Calibri body"/>
                <a:cs typeface="Times New Roman" pitchFamily="18" charset="0"/>
              </a:rPr>
              <a:t>They have high viscosity.</a:t>
            </a:r>
            <a:endParaRPr lang="en-IN" altLang="en-US" sz="3200" dirty="0">
              <a:solidFill>
                <a:srgbClr val="002060"/>
              </a:solidFill>
              <a:latin typeface="Calibri body"/>
              <a:cs typeface="Times New Roman" pitchFamily="18" charset="0"/>
            </a:endParaRPr>
          </a:p>
          <a:p>
            <a:pPr algn="just">
              <a:lnSpc>
                <a:spcPts val="3000"/>
              </a:lnSpc>
              <a:buClr>
                <a:srgbClr val="C00000"/>
              </a:buClr>
            </a:pPr>
            <a:r>
              <a:rPr lang="en-US" altLang="zh-CN" sz="3200" dirty="0">
                <a:solidFill>
                  <a:srgbClr val="002060"/>
                </a:solidFill>
                <a:latin typeface="Calibri body"/>
                <a:cs typeface="Times New Roman" pitchFamily="18" charset="0"/>
              </a:rPr>
              <a:t>Not affected by external electric or magnetic field.</a:t>
            </a:r>
            <a:endParaRPr lang="en-IN" altLang="en-US" sz="3200" dirty="0">
              <a:solidFill>
                <a:srgbClr val="002060"/>
              </a:solidFill>
              <a:latin typeface="Calibri body"/>
              <a:cs typeface="Times New Roman" pitchFamily="18" charset="0"/>
            </a:endParaRPr>
          </a:p>
          <a:p>
            <a:pPr algn="just" eaLnBrk="1" hangingPunct="1"/>
            <a:endParaRPr lang="en-IN" altLang="en-US" sz="3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9317" y="1143000"/>
            <a:ext cx="5101883"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cs typeface="Times New Roman" pitchFamily="18" charset="0"/>
              </a:rPr>
              <a:t>Molecules are free to move within the layers, but not from one layer to another.</a:t>
            </a:r>
            <a:endParaRPr lang="en-IN" altLang="en-US" sz="2800" dirty="0">
              <a:solidFill>
                <a:srgbClr val="002060"/>
              </a:solidFill>
              <a:latin typeface="Calibri body"/>
              <a:cs typeface="Times New Roman" pitchFamily="18" charset="0"/>
            </a:endParaRPr>
          </a:p>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cs typeface="Times New Roman" pitchFamily="18" charset="0"/>
              </a:rPr>
              <a:t>Flow in layers and difference layers can slide over one another.</a:t>
            </a:r>
          </a:p>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cs typeface="Times New Roman" pitchFamily="18" charset="0"/>
              </a:rPr>
              <a:t> Are of two types: Smectic A and C.</a:t>
            </a:r>
          </a:p>
          <a:p>
            <a:pPr marL="342900" indent="-342900" algn="just" fontAlgn="base">
              <a:lnSpc>
                <a:spcPts val="3000"/>
              </a:lnSpc>
              <a:spcBef>
                <a:spcPct val="20000"/>
              </a:spcBef>
              <a:spcAft>
                <a:spcPct val="0"/>
              </a:spcAft>
              <a:buClr>
                <a:srgbClr val="C00000"/>
              </a:buClr>
              <a:buSzPct val="90000"/>
              <a:buFont typeface="Wingdings" pitchFamily="2" charset="2"/>
              <a:buChar char="§"/>
            </a:pPr>
            <a:r>
              <a:rPr lang="en-US" altLang="zh-CN" sz="2800" dirty="0">
                <a:solidFill>
                  <a:srgbClr val="002060"/>
                </a:solidFill>
                <a:latin typeface="Calibri body"/>
                <a:cs typeface="Times New Roman" pitchFamily="18" charset="0"/>
              </a:rPr>
              <a:t>E.g.: Ethyl-para-azoxy phenetole.</a:t>
            </a:r>
            <a:endParaRPr lang="en-IN" altLang="en-US" sz="2800" dirty="0">
              <a:solidFill>
                <a:srgbClr val="002060"/>
              </a:solidFill>
              <a:latin typeface="Calibri body"/>
              <a:cs typeface="Times New Roman" pitchFamily="18" charset="0"/>
            </a:endParaRPr>
          </a:p>
        </p:txBody>
      </p:sp>
      <p:pic>
        <p:nvPicPr>
          <p:cNvPr id="7" name="Content Placeholder 4"/>
          <p:cNvPicPr>
            <a:picLocks noGrp="1" noChangeAspect="1" noChangeArrowheads="1"/>
          </p:cNvPicPr>
          <p:nvPr>
            <p:ph sz="half" idx="1"/>
          </p:nvPr>
        </p:nvPicPr>
        <p:blipFill>
          <a:blip r:embed="rId2"/>
          <a:srcRect/>
          <a:stretch>
            <a:fillRect/>
          </a:stretch>
        </p:blipFill>
        <p:spPr>
          <a:xfrm>
            <a:off x="7420708" y="1143000"/>
            <a:ext cx="3429000" cy="4191000"/>
          </a:xfrm>
          <a:ln w="28575">
            <a:solidFill>
              <a:srgbClr val="002060"/>
            </a:solid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p:cNvSpPr>
            <a:spLocks noChangeArrowheads="1"/>
          </p:cNvSpPr>
          <p:nvPr/>
        </p:nvSpPr>
        <p:spPr bwMode="auto">
          <a:xfrm>
            <a:off x="872197" y="948270"/>
            <a:ext cx="10297551" cy="50417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000" indent="-342000" fontAlgn="base">
              <a:lnSpc>
                <a:spcPts val="3000"/>
              </a:lnSpc>
              <a:spcBef>
                <a:spcPts val="528"/>
              </a:spcBef>
              <a:spcAft>
                <a:spcPct val="0"/>
              </a:spcAft>
              <a:buClr>
                <a:srgbClr val="C00000"/>
              </a:buClr>
            </a:pPr>
            <a:r>
              <a:rPr lang="en-US" sz="3600" b="1" u="sng" dirty="0">
                <a:solidFill>
                  <a:srgbClr val="C00000"/>
                </a:solidFill>
                <a:latin typeface="Calibari heading"/>
                <a:ea typeface="Times New Roman" pitchFamily="18" charset="0"/>
                <a:cs typeface="Times New Roman" pitchFamily="18" charset="0"/>
              </a:rPr>
              <a:t>Discotic Liquid Crystals:</a:t>
            </a:r>
            <a:endParaRPr lang="en-US" sz="3600" dirty="0">
              <a:solidFill>
                <a:srgbClr val="C00000"/>
              </a:solidFill>
              <a:latin typeface="Calibari heading"/>
              <a:cs typeface="Arial" pitchFamily="34" charset="0"/>
            </a:endParaRPr>
          </a:p>
          <a:p>
            <a:pPr marL="342000" indent="-342000" algn="just" eaLnBrk="0" fontAlgn="base" hangingPunct="0">
              <a:lnSpc>
                <a:spcPts val="3000"/>
              </a:lnSpc>
              <a:spcBef>
                <a:spcPts val="528"/>
              </a:spcBef>
              <a:spcAft>
                <a:spcPct val="0"/>
              </a:spcAft>
              <a:buClr>
                <a:srgbClr val="C00000"/>
              </a:buClr>
            </a:pPr>
            <a:endParaRPr lang="en-US" sz="3200" dirty="0">
              <a:solidFill>
                <a:srgbClr val="002060"/>
              </a:solidFill>
              <a:latin typeface="Calibri body"/>
              <a:ea typeface="Times New Roman" pitchFamily="18" charset="0"/>
              <a:cs typeface="Times New Roman" pitchFamily="18" charset="0"/>
            </a:endParaRPr>
          </a:p>
          <a:p>
            <a:pPr marL="342000" indent="-342000" algn="just" eaLnBrk="0" fontAlgn="base" hangingPunct="0">
              <a:lnSpc>
                <a:spcPts val="3000"/>
              </a:lnSpc>
              <a:spcBef>
                <a:spcPts val="528"/>
              </a:spcBef>
              <a:spcAft>
                <a:spcPct val="0"/>
              </a:spcAft>
              <a:buClr>
                <a:srgbClr val="C00000"/>
              </a:buClr>
              <a:buFont typeface="Wingdings" pitchFamily="2" charset="2"/>
              <a:buChar char="§"/>
            </a:pPr>
            <a:r>
              <a:rPr lang="en-US" sz="3200" dirty="0">
                <a:solidFill>
                  <a:srgbClr val="002060"/>
                </a:solidFill>
                <a:latin typeface="Calibri body"/>
                <a:ea typeface="Times New Roman" pitchFamily="18" charset="0"/>
                <a:cs typeface="Times New Roman" pitchFamily="18" charset="0"/>
              </a:rPr>
              <a:t>Molecules are </a:t>
            </a:r>
            <a:r>
              <a:rPr lang="en-US" sz="3200" b="1" i="1" dirty="0">
                <a:solidFill>
                  <a:srgbClr val="002060"/>
                </a:solidFill>
                <a:latin typeface="Calibri body"/>
                <a:ea typeface="Times New Roman" pitchFamily="18" charset="0"/>
                <a:cs typeface="Times New Roman" pitchFamily="18" charset="0"/>
              </a:rPr>
              <a:t>essentially disc shaped.</a:t>
            </a:r>
          </a:p>
          <a:p>
            <a:pPr marL="342000" indent="-342000" algn="just" eaLnBrk="0" fontAlgn="base" hangingPunct="0">
              <a:lnSpc>
                <a:spcPts val="3000"/>
              </a:lnSpc>
              <a:spcBef>
                <a:spcPts val="528"/>
              </a:spcBef>
              <a:spcAft>
                <a:spcPct val="0"/>
              </a:spcAft>
              <a:buClr>
                <a:srgbClr val="C00000"/>
              </a:buClr>
              <a:buFont typeface="Wingdings" pitchFamily="2" charset="2"/>
              <a:buChar char="§"/>
            </a:pPr>
            <a:r>
              <a:rPr lang="en-US" sz="3200" dirty="0">
                <a:solidFill>
                  <a:srgbClr val="002060"/>
                </a:solidFill>
                <a:latin typeface="Calibri body"/>
                <a:ea typeface="Times New Roman" pitchFamily="18" charset="0"/>
                <a:cs typeface="Times New Roman" pitchFamily="18" charset="0"/>
              </a:rPr>
              <a:t>Discotic mesogens are typically composed of an </a:t>
            </a:r>
            <a:r>
              <a:rPr lang="en-US" sz="3200" b="1" i="1" dirty="0">
                <a:solidFill>
                  <a:srgbClr val="002060"/>
                </a:solidFill>
                <a:latin typeface="Calibri body"/>
                <a:ea typeface="Times New Roman" pitchFamily="18" charset="0"/>
                <a:cs typeface="Times New Roman" pitchFamily="18" charset="0"/>
              </a:rPr>
              <a:t>aromatic core surrounded by flexible alkyl chains</a:t>
            </a:r>
            <a:r>
              <a:rPr lang="en-US" sz="3200" dirty="0">
                <a:solidFill>
                  <a:srgbClr val="002060"/>
                </a:solidFill>
                <a:latin typeface="Calibri body"/>
                <a:ea typeface="Times New Roman" pitchFamily="18" charset="0"/>
                <a:cs typeface="Times New Roman" pitchFamily="18" charset="0"/>
              </a:rPr>
              <a:t>. The aromatic cores allow charge transfer in the stacking direction through the π conjugate systems. The charge transfer allows the discotic liquid crystals to be electrically semi conductive along the </a:t>
            </a:r>
            <a:r>
              <a:rPr lang="en-US" sz="3200" dirty="0" smtClean="0">
                <a:solidFill>
                  <a:srgbClr val="002060"/>
                </a:solidFill>
                <a:latin typeface="Calibri body"/>
                <a:ea typeface="Times New Roman" pitchFamily="18" charset="0"/>
                <a:cs typeface="Times New Roman" pitchFamily="18" charset="0"/>
              </a:rPr>
              <a:t>stacking direction.</a:t>
            </a:r>
            <a:endParaRPr lang="en-US" sz="3200" dirty="0">
              <a:solidFill>
                <a:srgbClr val="002060"/>
              </a:solidFill>
              <a:latin typeface="Calibri body"/>
              <a:ea typeface="Times New Roman" pitchFamily="18" charset="0"/>
              <a:cs typeface="Times New Roman" pitchFamily="18" charset="0"/>
            </a:endParaRPr>
          </a:p>
          <a:p>
            <a:pPr marL="342000" indent="-342000" algn="just" eaLnBrk="0" fontAlgn="base" hangingPunct="0">
              <a:lnSpc>
                <a:spcPts val="3000"/>
              </a:lnSpc>
              <a:spcBef>
                <a:spcPts val="528"/>
              </a:spcBef>
              <a:spcAft>
                <a:spcPct val="0"/>
              </a:spcAft>
              <a:buClr>
                <a:srgbClr val="C00000"/>
              </a:buClr>
              <a:buFont typeface="Wingdings" pitchFamily="2" charset="2"/>
              <a:buChar char="§"/>
            </a:pPr>
            <a:r>
              <a:rPr lang="en-US" sz="3200" dirty="0">
                <a:solidFill>
                  <a:srgbClr val="002060"/>
                </a:solidFill>
                <a:latin typeface="Calibri body"/>
                <a:cs typeface="Times New Roman" pitchFamily="18" charset="0"/>
              </a:rPr>
              <a:t>They are of two types: </a:t>
            </a:r>
            <a:r>
              <a:rPr lang="en-US" sz="3200" b="1" dirty="0">
                <a:solidFill>
                  <a:srgbClr val="002060"/>
                </a:solidFill>
                <a:latin typeface="Calibri body"/>
                <a:ea typeface="Times New Roman" pitchFamily="18" charset="0"/>
                <a:cs typeface="Times New Roman" pitchFamily="18" charset="0"/>
              </a:rPr>
              <a:t> </a:t>
            </a:r>
            <a:r>
              <a:rPr lang="en-US" sz="3200" b="1" i="1" dirty="0">
                <a:solidFill>
                  <a:srgbClr val="002060"/>
                </a:solidFill>
                <a:latin typeface="Calibri body"/>
                <a:ea typeface="Times New Roman" pitchFamily="18" charset="0"/>
                <a:cs typeface="Times New Roman" pitchFamily="18" charset="0"/>
              </a:rPr>
              <a:t>Discotic nematic Phase and Columnar Phase</a:t>
            </a:r>
            <a:r>
              <a:rPr lang="en-US" sz="3200" b="1" dirty="0">
                <a:solidFill>
                  <a:srgbClr val="002060"/>
                </a:solidFill>
                <a:latin typeface="Calibri body"/>
                <a:ea typeface="Times New Roman" pitchFamily="18" charset="0"/>
                <a:cs typeface="Times New Roman" pitchFamily="18" charset="0"/>
              </a:rPr>
              <a:t>.  </a:t>
            </a:r>
            <a:endParaRPr lang="en-US" sz="3200" b="1" dirty="0">
              <a:solidFill>
                <a:srgbClr val="002060"/>
              </a:solidFill>
            </a:endParaRPr>
          </a:p>
          <a:p>
            <a:pPr marL="342000" indent="-342000" algn="just" eaLnBrk="0" fontAlgn="base" hangingPunct="0">
              <a:lnSpc>
                <a:spcPts val="3000"/>
              </a:lnSpc>
              <a:spcBef>
                <a:spcPts val="528"/>
              </a:spcBef>
              <a:spcAft>
                <a:spcPct val="0"/>
              </a:spcAft>
              <a:buClr>
                <a:srgbClr val="C00000"/>
              </a:buClr>
            </a:pPr>
            <a:r>
              <a:rPr lang="en-US" sz="3200" dirty="0">
                <a:solidFill>
                  <a:srgbClr val="002060"/>
                </a:solidFill>
                <a:latin typeface="Calibri body"/>
                <a:cs typeface="Times New Roman" pitchFamily="18" charset="0"/>
              </a:rPr>
              <a:t>  </a:t>
            </a:r>
            <a:endParaRPr lang="en-US" sz="3200" dirty="0">
              <a:solidFill>
                <a:srgbClr val="002060"/>
              </a:solidFill>
              <a:latin typeface="Calibri body"/>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rot="10800000" flipV="1">
            <a:off x="1041008" y="872167"/>
            <a:ext cx="10297551"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US" sz="2800" dirty="0">
                <a:solidFill>
                  <a:srgbClr val="002060"/>
                </a:solidFill>
                <a:latin typeface="Calibri body"/>
                <a:ea typeface="Times New Roman" pitchFamily="18" charset="0"/>
                <a:cs typeface="Times New Roman" pitchFamily="18" charset="0"/>
              </a:rPr>
              <a:t>Disc-shaped molecules have a tendency to lie on top of one another forming either </a:t>
            </a:r>
            <a:r>
              <a:rPr lang="en-US" sz="2800" b="1" i="1" dirty="0">
                <a:solidFill>
                  <a:srgbClr val="C00000"/>
                </a:solidFill>
                <a:latin typeface="Calibri body"/>
                <a:ea typeface="Times New Roman" pitchFamily="18" charset="0"/>
                <a:cs typeface="Times New Roman" pitchFamily="18" charset="0"/>
              </a:rPr>
              <a:t>discotic nematic phases</a:t>
            </a:r>
            <a:r>
              <a:rPr lang="en-US" sz="2800" b="1" dirty="0">
                <a:solidFill>
                  <a:srgbClr val="002060"/>
                </a:solidFill>
                <a:latin typeface="Calibri body"/>
                <a:ea typeface="Times New Roman" pitchFamily="18" charset="0"/>
                <a:cs typeface="Times New Roman" pitchFamily="18" charset="0"/>
              </a:rPr>
              <a:t> </a:t>
            </a:r>
            <a:r>
              <a:rPr lang="en-US" sz="2800" dirty="0">
                <a:solidFill>
                  <a:srgbClr val="002060"/>
                </a:solidFill>
                <a:latin typeface="Calibri body"/>
                <a:ea typeface="Times New Roman" pitchFamily="18" charset="0"/>
                <a:cs typeface="Times New Roman" pitchFamily="18" charset="0"/>
              </a:rPr>
              <a:t>(with discs oriented similar to that of nematic phase i.e. not having position order but having orientation order) or </a:t>
            </a:r>
            <a:r>
              <a:rPr lang="en-US" sz="2800" b="1" i="1" dirty="0">
                <a:solidFill>
                  <a:srgbClr val="C00000"/>
                </a:solidFill>
                <a:latin typeface="Calibri body"/>
                <a:ea typeface="Times New Roman" pitchFamily="18" charset="0"/>
                <a:cs typeface="Times New Roman" pitchFamily="18" charset="0"/>
              </a:rPr>
              <a:t>columnar</a:t>
            </a:r>
            <a:r>
              <a:rPr lang="en-US" sz="2800" i="1" dirty="0">
                <a:solidFill>
                  <a:srgbClr val="C00000"/>
                </a:solidFill>
                <a:latin typeface="Calibri body"/>
                <a:ea typeface="Times New Roman" pitchFamily="18" charset="0"/>
                <a:cs typeface="Times New Roman" pitchFamily="18" charset="0"/>
              </a:rPr>
              <a:t> </a:t>
            </a:r>
            <a:r>
              <a:rPr lang="en-US" sz="2800" b="1" i="1" dirty="0">
                <a:solidFill>
                  <a:srgbClr val="C00000"/>
                </a:solidFill>
                <a:latin typeface="Calibri body"/>
                <a:ea typeface="Times New Roman" pitchFamily="18" charset="0"/>
                <a:cs typeface="Times New Roman" pitchFamily="18" charset="0"/>
              </a:rPr>
              <a:t>phases</a:t>
            </a:r>
            <a:r>
              <a:rPr lang="en-US" sz="2800" i="1" dirty="0">
                <a:solidFill>
                  <a:srgbClr val="C00000"/>
                </a:solidFill>
                <a:latin typeface="Calibri body"/>
                <a:ea typeface="Times New Roman" pitchFamily="18" charset="0"/>
                <a:cs typeface="Times New Roman" pitchFamily="18" charset="0"/>
              </a:rPr>
              <a:t> </a:t>
            </a:r>
            <a:r>
              <a:rPr lang="en-US" sz="2800" dirty="0">
                <a:solidFill>
                  <a:srgbClr val="002060"/>
                </a:solidFill>
                <a:latin typeface="Calibri body"/>
                <a:ea typeface="Times New Roman" pitchFamily="18" charset="0"/>
                <a:cs typeface="Times New Roman" pitchFamily="18" charset="0"/>
              </a:rPr>
              <a:t>(have column-like structure).</a:t>
            </a:r>
            <a:endParaRPr lang="en-US" sz="2800" dirty="0">
              <a:solidFill>
                <a:srgbClr val="002060"/>
              </a:solidFill>
              <a:latin typeface="Calibri body"/>
              <a:cs typeface="Arial" pitchFamily="34" charset="0"/>
            </a:endParaRPr>
          </a:p>
        </p:txBody>
      </p:sp>
      <p:pic>
        <p:nvPicPr>
          <p:cNvPr id="6" name="Picture 2"/>
          <p:cNvPicPr>
            <a:picLocks noChangeAspect="1" noChangeArrowheads="1"/>
          </p:cNvPicPr>
          <p:nvPr/>
        </p:nvPicPr>
        <p:blipFill>
          <a:blip r:embed="rId2">
            <a:lum bright="20000"/>
          </a:blip>
          <a:srcRect/>
          <a:stretch>
            <a:fillRect/>
          </a:stretch>
        </p:blipFill>
        <p:spPr bwMode="auto">
          <a:xfrm>
            <a:off x="2475914" y="3200400"/>
            <a:ext cx="6820486" cy="2971800"/>
          </a:xfrm>
          <a:prstGeom prst="rect">
            <a:avLst/>
          </a:prstGeom>
          <a:noFill/>
          <a:ln w="28575">
            <a:solidFill>
              <a:srgbClr val="C00000"/>
            </a:solid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79514"/>
            <a:ext cx="6629400" cy="801687"/>
          </a:xfrm>
        </p:spPr>
        <p:txBody>
          <a:bodyPr rtlCol="0" anchor="t">
            <a:noAutofit/>
          </a:bodyPr>
          <a:lstStyle/>
          <a:p>
            <a:pPr>
              <a:defRPr/>
            </a:pPr>
            <a:r>
              <a:rPr lang="en-US" altLang="zh-CN" sz="3200" b="1" dirty="0">
                <a:solidFill>
                  <a:srgbClr val="C00000"/>
                </a:solidFill>
                <a:latin typeface="Calibari heading"/>
                <a:cs typeface="Times New Roman" pitchFamily="18" charset="0"/>
              </a:rPr>
              <a:t>            </a:t>
            </a:r>
            <a:r>
              <a:rPr lang="en-US" altLang="zh-CN" sz="3200" b="1" u="sng" dirty="0">
                <a:solidFill>
                  <a:srgbClr val="C00000"/>
                </a:solidFill>
                <a:latin typeface="Calibari heading"/>
                <a:cs typeface="Times New Roman" pitchFamily="18" charset="0"/>
              </a:rPr>
              <a:t>Lyotropic Liquid Crystals</a:t>
            </a:r>
            <a:r>
              <a:rPr lang="en-US" altLang="zh-CN" sz="3200" dirty="0">
                <a:solidFill>
                  <a:srgbClr val="C00000"/>
                </a:solidFill>
                <a:latin typeface="Calibari heading"/>
                <a:cs typeface="Times New Roman" pitchFamily="18" charset="0"/>
              </a:rPr>
              <a:t>:</a:t>
            </a:r>
            <a:r>
              <a:rPr lang="en-IN" altLang="en-US" sz="3200" b="1" u="sng" dirty="0">
                <a:solidFill>
                  <a:srgbClr val="C00000"/>
                </a:solidFill>
                <a:latin typeface="Calibari heading"/>
                <a:cs typeface="Times New Roman" pitchFamily="18" charset="0"/>
              </a:rPr>
              <a:t/>
            </a:r>
            <a:br>
              <a:rPr lang="en-IN" altLang="en-US" sz="3200" b="1" u="sng" dirty="0">
                <a:solidFill>
                  <a:srgbClr val="C00000"/>
                </a:solidFill>
                <a:latin typeface="Calibari heading"/>
                <a:cs typeface="Times New Roman" pitchFamily="18" charset="0"/>
              </a:rPr>
            </a:br>
            <a:endParaRPr lang="en-IN" altLang="en-US" sz="3200" dirty="0">
              <a:solidFill>
                <a:srgbClr val="C00000"/>
              </a:solidFill>
              <a:latin typeface="Calibari heading"/>
              <a:cs typeface="Times New Roman" pitchFamily="18" charset="0"/>
            </a:endParaRPr>
          </a:p>
        </p:txBody>
      </p:sp>
      <p:sp>
        <p:nvSpPr>
          <p:cNvPr id="16387" name="Content Placeholder 2"/>
          <p:cNvSpPr>
            <a:spLocks noGrp="1" noChangeArrowheads="1"/>
          </p:cNvSpPr>
          <p:nvPr>
            <p:ph idx="1"/>
          </p:nvPr>
        </p:nvSpPr>
        <p:spPr>
          <a:xfrm>
            <a:off x="998806" y="1905000"/>
            <a:ext cx="10424160" cy="3581400"/>
          </a:xfrm>
        </p:spPr>
        <p:txBody>
          <a:bodyPr>
            <a:normAutofit/>
          </a:bodyPr>
          <a:lstStyle/>
          <a:p>
            <a:pPr lvl="1" algn="just">
              <a:lnSpc>
                <a:spcPts val="3000"/>
              </a:lnSpc>
              <a:buClr>
                <a:srgbClr val="C00000"/>
              </a:buClr>
              <a:buSzPct val="80000"/>
            </a:pPr>
            <a:r>
              <a:rPr lang="en-US" altLang="zh-CN" sz="2800" dirty="0">
                <a:solidFill>
                  <a:srgbClr val="002060"/>
                </a:solidFill>
                <a:latin typeface="Calibri body"/>
                <a:cs typeface="Times New Roman" pitchFamily="18" charset="0"/>
              </a:rPr>
              <a:t>Lyotropic liquid crystals are two component systems, where an amphiphile is dissolved in a solvent.</a:t>
            </a:r>
            <a:endParaRPr lang="en-IN" altLang="en-US" sz="2800" dirty="0">
              <a:solidFill>
                <a:srgbClr val="002060"/>
              </a:solidFill>
              <a:latin typeface="Calibri body"/>
              <a:ea typeface="SimSun" pitchFamily="2" charset="-122"/>
              <a:cs typeface="Times New Roman" pitchFamily="18" charset="0"/>
            </a:endParaRPr>
          </a:p>
          <a:p>
            <a:pPr lvl="1" algn="just">
              <a:lnSpc>
                <a:spcPts val="3000"/>
              </a:lnSpc>
              <a:buClr>
                <a:srgbClr val="C00000"/>
              </a:buClr>
              <a:buSzPct val="80000"/>
            </a:pPr>
            <a:r>
              <a:rPr lang="en-US" altLang="zh-CN" sz="2800" dirty="0">
                <a:solidFill>
                  <a:srgbClr val="002060"/>
                </a:solidFill>
                <a:latin typeface="Calibri body"/>
                <a:cs typeface="Times New Roman" pitchFamily="18" charset="0"/>
              </a:rPr>
              <a:t>Thus, lyotropic mesophases are solvent and concentration dependent.</a:t>
            </a:r>
          </a:p>
          <a:p>
            <a:pPr lvl="1" algn="just">
              <a:lnSpc>
                <a:spcPts val="3000"/>
              </a:lnSpc>
              <a:buClr>
                <a:srgbClr val="C00000"/>
              </a:buClr>
              <a:buSzPct val="80000"/>
            </a:pPr>
            <a:r>
              <a:rPr lang="en-US" altLang="en-US" sz="2800" dirty="0">
                <a:solidFill>
                  <a:srgbClr val="002060"/>
                </a:solidFill>
                <a:latin typeface="Calibri body"/>
                <a:cs typeface="Times New Roman" pitchFamily="18" charset="0"/>
              </a:rPr>
              <a:t>The amphiphillic compounds are characterized by two different moieties, a hydrophilic polar head and a hydrophobic tail.</a:t>
            </a:r>
            <a:endParaRPr lang="en-IN" altLang="en-US" sz="2800" dirty="0">
              <a:solidFill>
                <a:srgbClr val="002060"/>
              </a:solidFill>
              <a:latin typeface="Calibri body"/>
              <a:cs typeface="Times New Roman" pitchFamily="18" charset="0"/>
            </a:endParaRPr>
          </a:p>
          <a:p>
            <a:pPr>
              <a:lnSpc>
                <a:spcPts val="3000"/>
              </a:lnSpc>
            </a:pPr>
            <a:endParaRPr lang="en-IN" altLang="en-US" sz="3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noChangeArrowheads="1"/>
          </p:cNvSpPr>
          <p:nvPr>
            <p:ph idx="1"/>
          </p:nvPr>
        </p:nvSpPr>
        <p:spPr>
          <a:xfrm>
            <a:off x="379827" y="914400"/>
            <a:ext cx="11000935" cy="2819400"/>
          </a:xfrm>
        </p:spPr>
        <p:txBody>
          <a:bodyPr>
            <a:normAutofit/>
          </a:bodyPr>
          <a:lstStyle/>
          <a:p>
            <a:pPr marL="349200" lvl="1" algn="just">
              <a:lnSpc>
                <a:spcPts val="3000"/>
              </a:lnSpc>
              <a:spcBef>
                <a:spcPts val="528"/>
              </a:spcBef>
              <a:buClr>
                <a:srgbClr val="C00000"/>
              </a:buClr>
              <a:buSzPct val="80000"/>
            </a:pPr>
            <a:r>
              <a:rPr lang="en-US" altLang="zh-CN" sz="2800" dirty="0">
                <a:solidFill>
                  <a:srgbClr val="002060"/>
                </a:solidFill>
                <a:latin typeface="Calibri body"/>
                <a:cs typeface="Times New Roman" pitchFamily="18" charset="0"/>
              </a:rPr>
              <a:t>LLC are made by adding solvent to the solid until critical micelle concentration (CMC) is reached. On further addition of solvent LLC changes into liquid phase.</a:t>
            </a:r>
            <a:endParaRPr lang="en-IN" altLang="en-US" sz="2800" dirty="0">
              <a:solidFill>
                <a:srgbClr val="002060"/>
              </a:solidFill>
              <a:latin typeface="Calibri body"/>
              <a:ea typeface="SimSun" pitchFamily="2" charset="-122"/>
              <a:cs typeface="Times New Roman" pitchFamily="18" charset="0"/>
            </a:endParaRPr>
          </a:p>
          <a:p>
            <a:pPr marL="349200" lvl="1" algn="just">
              <a:lnSpc>
                <a:spcPts val="3000"/>
              </a:lnSpc>
              <a:spcBef>
                <a:spcPts val="528"/>
              </a:spcBef>
              <a:buClr>
                <a:srgbClr val="C00000"/>
              </a:buClr>
              <a:buSzPct val="80000"/>
            </a:pPr>
            <a:r>
              <a:rPr lang="en-US" altLang="zh-CN" sz="2800" b="1" i="1" u="sng" dirty="0">
                <a:solidFill>
                  <a:srgbClr val="C00000"/>
                </a:solidFill>
                <a:latin typeface="Calibri body"/>
                <a:cs typeface="Times New Roman" pitchFamily="18" charset="0"/>
              </a:rPr>
              <a:t>Examples</a:t>
            </a:r>
            <a:r>
              <a:rPr lang="en-US" altLang="zh-CN" sz="2800" b="1" i="1" dirty="0">
                <a:solidFill>
                  <a:srgbClr val="C00000"/>
                </a:solidFill>
                <a:latin typeface="Calibri body"/>
                <a:cs typeface="Times New Roman" pitchFamily="18" charset="0"/>
              </a:rPr>
              <a:t>: </a:t>
            </a:r>
            <a:r>
              <a:rPr lang="en-US" altLang="zh-CN" sz="2800" dirty="0">
                <a:solidFill>
                  <a:srgbClr val="002060"/>
                </a:solidFill>
                <a:latin typeface="Calibri body"/>
                <a:cs typeface="Times New Roman" pitchFamily="18" charset="0"/>
              </a:rPr>
              <a:t>molecules of soaps, phospholipids (present in cell membranes), toothpaste, many proteins and cell membranes, tobacco mosaic virus.</a:t>
            </a:r>
          </a:p>
          <a:p>
            <a:pPr marL="349200" lvl="1">
              <a:lnSpc>
                <a:spcPts val="3000"/>
              </a:lnSpc>
              <a:spcBef>
                <a:spcPts val="528"/>
              </a:spcBef>
              <a:buClr>
                <a:srgbClr val="C00000"/>
              </a:buClr>
              <a:buSzPct val="80000"/>
            </a:pPr>
            <a:endParaRPr lang="en-IN" altLang="en-US" sz="3200" dirty="0">
              <a:latin typeface="Times New Roman" pitchFamily="18" charset="0"/>
              <a:cs typeface="Times New Roman" pitchFamily="18" charset="0"/>
            </a:endParaRPr>
          </a:p>
          <a:p>
            <a:pPr marL="349200">
              <a:lnSpc>
                <a:spcPts val="3000"/>
              </a:lnSpc>
              <a:spcBef>
                <a:spcPts val="528"/>
              </a:spcBef>
              <a:buClr>
                <a:srgbClr val="C00000"/>
              </a:buClr>
              <a:buSzPct val="80000"/>
            </a:pPr>
            <a:endParaRPr lang="en-IN" altLang="en-US" sz="3600" dirty="0">
              <a:latin typeface="Times New Roman" pitchFamily="18" charset="0"/>
              <a:cs typeface="Times New Roman" pitchFamily="18" charset="0"/>
            </a:endParaRPr>
          </a:p>
        </p:txBody>
      </p:sp>
      <p:pic>
        <p:nvPicPr>
          <p:cNvPr id="8" name="Picture 4"/>
          <p:cNvPicPr>
            <a:picLocks noChangeAspect="1" noChangeArrowheads="1"/>
          </p:cNvPicPr>
          <p:nvPr/>
        </p:nvPicPr>
        <p:blipFill>
          <a:blip r:embed="rId2">
            <a:lum bright="-20000" contrast="40000"/>
          </a:blip>
          <a:srcRect/>
          <a:stretch>
            <a:fillRect/>
          </a:stretch>
        </p:blipFill>
        <p:spPr bwMode="auto">
          <a:xfrm>
            <a:off x="2819400" y="3809999"/>
            <a:ext cx="6553200" cy="2819399"/>
          </a:xfrm>
          <a:prstGeom prst="rect">
            <a:avLst/>
          </a:prstGeom>
          <a:noFill/>
          <a:ln w="28575">
            <a:solidFill>
              <a:srgbClr val="0000CC"/>
            </a:solid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b="7306"/>
          <a:stretch>
            <a:fillRect/>
          </a:stretch>
        </p:blipFill>
        <p:spPr bwMode="auto">
          <a:xfrm>
            <a:off x="209548" y="952500"/>
            <a:ext cx="5124451" cy="3963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2">
            <a:extLst>
              <a:ext uri="{FF2B5EF4-FFF2-40B4-BE49-F238E27FC236}">
                <a16:creationId xmlns="" xmlns:a16="http://schemas.microsoft.com/office/drawing/2014/main" id="{149F85C3-4A11-3512-6B62-9E2D8A37F909}"/>
              </a:ext>
            </a:extLst>
          </p:cNvPr>
          <p:cNvPicPr>
            <a:picLocks noChangeAspect="1" noChangeArrowheads="1"/>
          </p:cNvPicPr>
          <p:nvPr/>
        </p:nvPicPr>
        <p:blipFill>
          <a:blip r:embed="rId3"/>
          <a:srcRect/>
          <a:stretch>
            <a:fillRect/>
          </a:stretch>
        </p:blipFill>
        <p:spPr bwMode="auto">
          <a:xfrm>
            <a:off x="5905501" y="1004918"/>
            <a:ext cx="5438774" cy="39639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yotropic Liquid Crystal Phases"/>
          <p:cNvPicPr>
            <a:picLocks noGrp="1" noChangeAspect="1" noChangeArrowheads="1"/>
          </p:cNvPicPr>
          <p:nvPr>
            <p:ph idx="1"/>
          </p:nvPr>
        </p:nvPicPr>
        <p:blipFill>
          <a:blip r:embed="rId2"/>
          <a:srcRect/>
          <a:stretch>
            <a:fillRect/>
          </a:stretch>
        </p:blipFill>
        <p:spPr bwMode="auto">
          <a:xfrm>
            <a:off x="2590800" y="838201"/>
            <a:ext cx="3200400" cy="3110933"/>
          </a:xfrm>
          <a:prstGeom prst="rect">
            <a:avLst/>
          </a:prstGeom>
          <a:noFill/>
          <a:ln w="28575">
            <a:solidFill>
              <a:schemeClr val="accent4">
                <a:lumMod val="95000"/>
                <a:lumOff val="5000"/>
              </a:schemeClr>
            </a:solidFill>
          </a:ln>
        </p:spPr>
      </p:pic>
      <p:pic>
        <p:nvPicPr>
          <p:cNvPr id="6" name="image41.jpeg"/>
          <p:cNvPicPr>
            <a:picLocks noChangeArrowheads="1"/>
          </p:cNvPicPr>
          <p:nvPr/>
        </p:nvPicPr>
        <p:blipFill>
          <a:blip r:embed="rId3">
            <a:lum bright="-20000" contrast="40000"/>
          </a:blip>
          <a:srcRect/>
          <a:stretch>
            <a:fillRect/>
          </a:stretch>
        </p:blipFill>
        <p:spPr bwMode="auto">
          <a:xfrm>
            <a:off x="2743200" y="4191001"/>
            <a:ext cx="5791200" cy="2073275"/>
          </a:xfrm>
          <a:prstGeom prst="rect">
            <a:avLst/>
          </a:prstGeom>
          <a:noFill/>
          <a:ln w="28575">
            <a:solidFill>
              <a:schemeClr val="accent4">
                <a:lumMod val="85000"/>
                <a:lumOff val="15000"/>
              </a:schemeClr>
            </a:solidFill>
            <a:miter lim="800000"/>
            <a:headEnd/>
            <a:tailEnd/>
          </a:ln>
        </p:spPr>
      </p:pic>
      <p:pic>
        <p:nvPicPr>
          <p:cNvPr id="7" name="Picture 8" descr="Explain micelle formation and working of micelle - Science ..."/>
          <p:cNvPicPr>
            <a:picLocks noChangeAspect="1" noChangeArrowheads="1"/>
          </p:cNvPicPr>
          <p:nvPr/>
        </p:nvPicPr>
        <p:blipFill>
          <a:blip r:embed="rId4">
            <a:lum bright="-30000" contrast="30000"/>
          </a:blip>
          <a:srcRect/>
          <a:stretch>
            <a:fillRect/>
          </a:stretch>
        </p:blipFill>
        <p:spPr bwMode="auto">
          <a:xfrm>
            <a:off x="6019802" y="812566"/>
            <a:ext cx="3276599" cy="3152716"/>
          </a:xfrm>
          <a:prstGeom prst="rect">
            <a:avLst/>
          </a:prstGeom>
          <a:noFill/>
          <a:ln w="28575">
            <a:solidFill>
              <a:schemeClr val="accent2">
                <a:lumMod val="75000"/>
              </a:schemeClr>
            </a:solid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noChangeArrowheads="1"/>
          </p:cNvSpPr>
          <p:nvPr>
            <p:ph idx="1"/>
          </p:nvPr>
        </p:nvSpPr>
        <p:spPr>
          <a:xfrm>
            <a:off x="647114" y="838200"/>
            <a:ext cx="11071274" cy="5257800"/>
          </a:xfrm>
        </p:spPr>
        <p:txBody>
          <a:bodyPr>
            <a:normAutofit/>
          </a:bodyPr>
          <a:lstStyle/>
          <a:p>
            <a:pPr marL="342000" lvl="1" algn="just">
              <a:lnSpc>
                <a:spcPts val="3000"/>
              </a:lnSpc>
              <a:buClr>
                <a:srgbClr val="C00000"/>
              </a:buClr>
              <a:buSzPct val="80000"/>
              <a:buNone/>
            </a:pPr>
            <a:r>
              <a:rPr lang="en-US" altLang="zh-CN" sz="2800" dirty="0">
                <a:latin typeface="Calibri body"/>
              </a:rPr>
              <a:t>    </a:t>
            </a:r>
            <a:r>
              <a:rPr lang="en-US" altLang="zh-CN" sz="2800" i="1" u="sng" dirty="0">
                <a:solidFill>
                  <a:srgbClr val="C00000"/>
                </a:solidFill>
                <a:latin typeface="Calibri body"/>
              </a:rPr>
              <a:t>Three types of lyotropic liquid crystals are well known.</a:t>
            </a:r>
            <a:r>
              <a:rPr lang="en-US" altLang="zh-CN" sz="2800" dirty="0">
                <a:latin typeface="Calibri body"/>
              </a:rPr>
              <a:t> </a:t>
            </a:r>
            <a:r>
              <a:rPr lang="en-US" altLang="zh-CN" sz="2800" dirty="0">
                <a:solidFill>
                  <a:srgbClr val="002060"/>
                </a:solidFill>
                <a:latin typeface="Calibri body"/>
              </a:rPr>
              <a:t>These are: </a:t>
            </a:r>
            <a:r>
              <a:rPr lang="en-US" altLang="zh-CN" sz="2800" b="1" dirty="0">
                <a:solidFill>
                  <a:srgbClr val="C00000"/>
                </a:solidFill>
                <a:latin typeface="Calibri body"/>
              </a:rPr>
              <a:t>lamellar, hexagonal and cubic phases</a:t>
            </a:r>
            <a:r>
              <a:rPr lang="en-US" altLang="zh-CN" sz="2800" dirty="0">
                <a:latin typeface="Calibri body"/>
              </a:rPr>
              <a:t>.</a:t>
            </a:r>
          </a:p>
          <a:p>
            <a:pPr marL="342000">
              <a:lnSpc>
                <a:spcPts val="3000"/>
              </a:lnSpc>
              <a:buNone/>
            </a:pPr>
            <a:r>
              <a:rPr lang="en-IN" dirty="0">
                <a:latin typeface="Calibri body"/>
              </a:rPr>
              <a:t>    </a:t>
            </a:r>
            <a:r>
              <a:rPr lang="en-IN" b="1" dirty="0">
                <a:solidFill>
                  <a:srgbClr val="C00000"/>
                </a:solidFill>
                <a:latin typeface="Calibri body"/>
              </a:rPr>
              <a:t> i) </a:t>
            </a:r>
            <a:r>
              <a:rPr lang="en-IN" dirty="0">
                <a:solidFill>
                  <a:srgbClr val="002060"/>
                </a:solidFill>
                <a:latin typeface="Calibri body"/>
              </a:rPr>
              <a:t>The simplest liquid crystalline phase that is formed by spherical micelles is the ‘micellar cubic’, denoted by the symbol </a:t>
            </a:r>
            <a:r>
              <a:rPr lang="en-IN" b="1" dirty="0">
                <a:solidFill>
                  <a:srgbClr val="C00000"/>
                </a:solidFill>
                <a:latin typeface="Calibri body"/>
              </a:rPr>
              <a:t>I</a:t>
            </a:r>
            <a:r>
              <a:rPr lang="en-IN" b="1" baseline="-25000" dirty="0">
                <a:solidFill>
                  <a:srgbClr val="C00000"/>
                </a:solidFill>
                <a:latin typeface="Calibri body"/>
              </a:rPr>
              <a:t>1</a:t>
            </a:r>
            <a:r>
              <a:rPr lang="en-IN" dirty="0">
                <a:latin typeface="Calibri body"/>
              </a:rPr>
              <a:t>. </a:t>
            </a:r>
            <a:r>
              <a:rPr lang="en-IN" dirty="0">
                <a:solidFill>
                  <a:srgbClr val="002060"/>
                </a:solidFill>
                <a:latin typeface="Calibri body"/>
              </a:rPr>
              <a:t>This is a highly viscous, optically isotropic phase in which the micelles are arranged on a cubic lattice.</a:t>
            </a:r>
          </a:p>
          <a:p>
            <a:pPr marL="342000">
              <a:lnSpc>
                <a:spcPts val="3000"/>
              </a:lnSpc>
              <a:buNone/>
            </a:pPr>
            <a:r>
              <a:rPr lang="en-IN" dirty="0">
                <a:latin typeface="Calibri body"/>
              </a:rPr>
              <a:t>   </a:t>
            </a:r>
            <a:r>
              <a:rPr lang="en-IN" b="1" dirty="0">
                <a:solidFill>
                  <a:srgbClr val="C00000"/>
                </a:solidFill>
                <a:latin typeface="Calibri body"/>
              </a:rPr>
              <a:t> ii) </a:t>
            </a:r>
            <a:r>
              <a:rPr lang="en-IN" dirty="0">
                <a:solidFill>
                  <a:srgbClr val="002060"/>
                </a:solidFill>
                <a:latin typeface="Calibri body"/>
              </a:rPr>
              <a:t>At higher amphiphile concentrations the micelles fuse to form cylindrical aggregates of indefinite length, and these cylinders are arranged on a long-ranged hexagonal lattice. This lyotropic liquid crystalline phase is known as the</a:t>
            </a:r>
            <a:r>
              <a:rPr lang="en-IN" dirty="0">
                <a:latin typeface="Calibri body"/>
              </a:rPr>
              <a:t> </a:t>
            </a:r>
            <a:r>
              <a:rPr lang="en-IN" b="1" i="1" dirty="0">
                <a:solidFill>
                  <a:srgbClr val="C00000"/>
                </a:solidFill>
                <a:latin typeface="Calibri body"/>
              </a:rPr>
              <a:t>‘hexagonal phase’</a:t>
            </a:r>
            <a:r>
              <a:rPr lang="en-IN" dirty="0">
                <a:solidFill>
                  <a:srgbClr val="002060"/>
                </a:solidFill>
                <a:latin typeface="Calibri body"/>
              </a:rPr>
              <a:t>, and is generally denoted by the symbol </a:t>
            </a:r>
            <a:r>
              <a:rPr lang="en-IN" b="1" dirty="0">
                <a:solidFill>
                  <a:srgbClr val="C00000"/>
                </a:solidFill>
                <a:latin typeface="Calibri body"/>
              </a:rPr>
              <a:t>HI</a:t>
            </a:r>
            <a:r>
              <a:rPr lang="en-IN" dirty="0">
                <a:latin typeface="Calibri body"/>
              </a:rPr>
              <a:t>.</a:t>
            </a:r>
          </a:p>
          <a:p>
            <a:pPr marL="342000">
              <a:lnSpc>
                <a:spcPts val="3000"/>
              </a:lnSpc>
              <a:buNone/>
            </a:pPr>
            <a:r>
              <a:rPr lang="en-IN" dirty="0">
                <a:latin typeface="Calibri body"/>
              </a:rPr>
              <a:t> </a:t>
            </a:r>
            <a:endParaRPr lang="en-IN" altLang="en-US" dirty="0">
              <a:latin typeface="Calibri body"/>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302" y="914400"/>
            <a:ext cx="10803987" cy="2015936"/>
          </a:xfrm>
          <a:prstGeom prst="rect">
            <a:avLst/>
          </a:prstGeom>
        </p:spPr>
        <p:txBody>
          <a:bodyPr wrap="square">
            <a:spAutoFit/>
          </a:bodyPr>
          <a:lstStyle/>
          <a:p>
            <a:pPr algn="just">
              <a:lnSpc>
                <a:spcPts val="3000"/>
              </a:lnSpc>
            </a:pPr>
            <a:r>
              <a:rPr lang="en-IN" sz="3200" b="1" dirty="0">
                <a:solidFill>
                  <a:srgbClr val="C00000"/>
                </a:solidFill>
                <a:latin typeface="Calibri body"/>
              </a:rPr>
              <a:t>iii) </a:t>
            </a:r>
            <a:r>
              <a:rPr lang="en-IN" sz="3200" dirty="0">
                <a:solidFill>
                  <a:srgbClr val="002060"/>
                </a:solidFill>
                <a:latin typeface="Calibri body"/>
              </a:rPr>
              <a:t>At higher concentrations of amphiphile the </a:t>
            </a:r>
            <a:r>
              <a:rPr lang="en-IN" sz="3200" b="1" i="1" dirty="0">
                <a:solidFill>
                  <a:srgbClr val="C00000"/>
                </a:solidFill>
                <a:latin typeface="Calibri body"/>
              </a:rPr>
              <a:t>‘Lamellar Phase'</a:t>
            </a:r>
            <a:r>
              <a:rPr lang="en-IN" sz="3200" dirty="0">
                <a:solidFill>
                  <a:srgbClr val="002060"/>
                </a:solidFill>
                <a:latin typeface="Calibri body"/>
              </a:rPr>
              <a:t> is formed. This phase is denoted by the symbol</a:t>
            </a:r>
            <a:r>
              <a:rPr lang="en-IN" sz="3200" dirty="0">
                <a:latin typeface="Calibri body"/>
              </a:rPr>
              <a:t> </a:t>
            </a:r>
            <a:r>
              <a:rPr lang="en-IN" sz="3200" b="1" dirty="0">
                <a:solidFill>
                  <a:srgbClr val="C00000"/>
                </a:solidFill>
                <a:latin typeface="Calibri body"/>
              </a:rPr>
              <a:t>L</a:t>
            </a:r>
            <a:r>
              <a:rPr lang="en-IN" sz="3200" b="1" baseline="-25000" dirty="0">
                <a:solidFill>
                  <a:srgbClr val="C00000"/>
                </a:solidFill>
                <a:latin typeface="Calibri body"/>
              </a:rPr>
              <a:t>α</a:t>
            </a:r>
            <a:r>
              <a:rPr lang="en-IN" sz="3200" dirty="0">
                <a:latin typeface="Calibri body"/>
              </a:rPr>
              <a:t>. </a:t>
            </a:r>
            <a:r>
              <a:rPr lang="en-IN" sz="3200" dirty="0">
                <a:solidFill>
                  <a:srgbClr val="002060"/>
                </a:solidFill>
                <a:latin typeface="Calibri body"/>
              </a:rPr>
              <a:t>This phase consists of amphiphilic molecules are arranged in bilayer sheets separated by layers of water.</a:t>
            </a:r>
          </a:p>
          <a:p>
            <a:pPr lvl="1" algn="just">
              <a:lnSpc>
                <a:spcPts val="3000"/>
              </a:lnSpc>
              <a:buClr>
                <a:srgbClr val="C00000"/>
              </a:buClr>
              <a:buSzPct val="80000"/>
            </a:pPr>
            <a:endParaRPr lang="en-US" altLang="zh-CN" sz="3200" dirty="0">
              <a:solidFill>
                <a:srgbClr val="002060"/>
              </a:solidFill>
              <a:latin typeface="Calibri body"/>
              <a:cs typeface="Times New Roman" pitchFamily="18" charset="0"/>
            </a:endParaRPr>
          </a:p>
        </p:txBody>
      </p:sp>
      <p:pic>
        <p:nvPicPr>
          <p:cNvPr id="136200" name="Picture 8" descr="Lyotropic liquid crystal systems: lamellar; cubic; hexagonal; reverse... |  Download Scientific Diagram"/>
          <p:cNvPicPr>
            <a:picLocks noChangeAspect="1" noChangeArrowheads="1"/>
          </p:cNvPicPr>
          <p:nvPr/>
        </p:nvPicPr>
        <p:blipFill>
          <a:blip r:embed="rId2"/>
          <a:srcRect r="45412"/>
          <a:stretch>
            <a:fillRect/>
          </a:stretch>
        </p:blipFill>
        <p:spPr bwMode="auto">
          <a:xfrm>
            <a:off x="2590800" y="3048000"/>
            <a:ext cx="6781800" cy="2743200"/>
          </a:xfrm>
          <a:prstGeom prst="rect">
            <a:avLst/>
          </a:prstGeom>
          <a:noFill/>
          <a:ln w="28575">
            <a:solidFill>
              <a:srgbClr val="7030A0"/>
            </a:solid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CBC05D8-2CDB-E4A8-6288-D449E9A33A5F}"/>
              </a:ext>
            </a:extLst>
          </p:cNvPr>
          <p:cNvPicPr>
            <a:picLocks noChangeAspect="1"/>
          </p:cNvPicPr>
          <p:nvPr/>
        </p:nvPicPr>
        <p:blipFill rotWithShape="1">
          <a:blip r:embed="rId2"/>
          <a:srcRect l="4483" b="42301"/>
          <a:stretch/>
        </p:blipFill>
        <p:spPr>
          <a:xfrm>
            <a:off x="142944" y="996164"/>
            <a:ext cx="6061597" cy="4530875"/>
          </a:xfrm>
          <a:prstGeom prst="rect">
            <a:avLst/>
          </a:prstGeom>
        </p:spPr>
      </p:pic>
      <p:pic>
        <p:nvPicPr>
          <p:cNvPr id="3" name="Picture 2">
            <a:extLst>
              <a:ext uri="{FF2B5EF4-FFF2-40B4-BE49-F238E27FC236}">
                <a16:creationId xmlns="" xmlns:a16="http://schemas.microsoft.com/office/drawing/2014/main" id="{3B8DAAD1-F3F5-15CE-BA9D-A28395BF05A9}"/>
              </a:ext>
            </a:extLst>
          </p:cNvPr>
          <p:cNvPicPr>
            <a:picLocks noChangeAspect="1"/>
          </p:cNvPicPr>
          <p:nvPr/>
        </p:nvPicPr>
        <p:blipFill rotWithShape="1">
          <a:blip r:embed="rId2"/>
          <a:srcRect t="59603"/>
          <a:stretch/>
        </p:blipFill>
        <p:spPr>
          <a:xfrm>
            <a:off x="5801360" y="1596315"/>
            <a:ext cx="6278268" cy="3138245"/>
          </a:xfrm>
          <a:prstGeom prst="rect">
            <a:avLst/>
          </a:prstGeom>
        </p:spPr>
      </p:pic>
    </p:spTree>
    <p:extLst>
      <p:ext uri="{BB962C8B-B14F-4D97-AF65-F5344CB8AC3E}">
        <p14:creationId xmlns="" xmlns:p14="http://schemas.microsoft.com/office/powerpoint/2010/main" val="35475732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BBC7483-ACD0-B616-BDF6-802EA51C4B2C}"/>
              </a:ext>
            </a:extLst>
          </p:cNvPr>
          <p:cNvSpPr txBox="1"/>
          <p:nvPr/>
        </p:nvSpPr>
        <p:spPr>
          <a:xfrm>
            <a:off x="203200" y="815539"/>
            <a:ext cx="5415280" cy="6001643"/>
          </a:xfrm>
          <a:prstGeom prst="rect">
            <a:avLst/>
          </a:prstGeom>
          <a:noFill/>
        </p:spPr>
        <p:txBody>
          <a:bodyPr wrap="square">
            <a:spAutoFit/>
          </a:bodyPr>
          <a:lstStyle/>
          <a:p>
            <a:pPr algn="just"/>
            <a:r>
              <a:rPr lang="en-US" sz="2400" dirty="0"/>
              <a:t>Liquid crystal polymers (LCPs) consist of repeated monomer units but which are linked to form extended chain-like molecules. The primary units of the polymeric chain are attached to one another via a flexible linker which can be of varying lengths (Fig). These polymeric chains aggregate to form LCPs just as single </a:t>
            </a:r>
            <a:r>
              <a:rPr lang="en-US" sz="2400" dirty="0" err="1"/>
              <a:t>mesogen</a:t>
            </a:r>
            <a:r>
              <a:rPr lang="en-US" sz="2400" dirty="0"/>
              <a:t> molecules do to form liquid crystals. The extended chain length of the polymeric units, however, affects enhanced intermolecular interactions between the polymeric chains and thus has profound effects upon LCP behavior distinct from simple (nonpolymeric) liquid crystals.</a:t>
            </a:r>
          </a:p>
        </p:txBody>
      </p:sp>
      <p:grpSp>
        <p:nvGrpSpPr>
          <p:cNvPr id="5" name="Group 4">
            <a:extLst>
              <a:ext uri="{FF2B5EF4-FFF2-40B4-BE49-F238E27FC236}">
                <a16:creationId xmlns="" xmlns:a16="http://schemas.microsoft.com/office/drawing/2014/main" id="{1CB4AC52-55F7-E45D-697B-3E6603DF59A4}"/>
              </a:ext>
            </a:extLst>
          </p:cNvPr>
          <p:cNvGrpSpPr/>
          <p:nvPr/>
        </p:nvGrpSpPr>
        <p:grpSpPr>
          <a:xfrm>
            <a:off x="5693960" y="815539"/>
            <a:ext cx="6498040" cy="4461904"/>
            <a:chOff x="5693960" y="815539"/>
            <a:chExt cx="6498040" cy="4461904"/>
          </a:xfrm>
        </p:grpSpPr>
        <p:pic>
          <p:nvPicPr>
            <p:cNvPr id="6" name="Picture 5">
              <a:extLst>
                <a:ext uri="{FF2B5EF4-FFF2-40B4-BE49-F238E27FC236}">
                  <a16:creationId xmlns="" xmlns:a16="http://schemas.microsoft.com/office/drawing/2014/main" id="{94904E89-E416-BF85-0009-FB10AEB02421}"/>
                </a:ext>
              </a:extLst>
            </p:cNvPr>
            <p:cNvPicPr>
              <a:picLocks noChangeAspect="1"/>
            </p:cNvPicPr>
            <p:nvPr/>
          </p:nvPicPr>
          <p:blipFill>
            <a:blip r:embed="rId2"/>
            <a:stretch>
              <a:fillRect/>
            </a:stretch>
          </p:blipFill>
          <p:spPr>
            <a:xfrm>
              <a:off x="5693960" y="815539"/>
              <a:ext cx="6498040" cy="4461904"/>
            </a:xfrm>
            <a:prstGeom prst="rect">
              <a:avLst/>
            </a:prstGeom>
          </p:spPr>
        </p:pic>
        <p:sp>
          <p:nvSpPr>
            <p:cNvPr id="7" name="Rectangle 6">
              <a:extLst>
                <a:ext uri="{FF2B5EF4-FFF2-40B4-BE49-F238E27FC236}">
                  <a16:creationId xmlns="" xmlns:a16="http://schemas.microsoft.com/office/drawing/2014/main" id="{E44D8C9D-3142-886E-A8EB-6CF763DA3AE9}"/>
                </a:ext>
              </a:extLst>
            </p:cNvPr>
            <p:cNvSpPr/>
            <p:nvPr/>
          </p:nvSpPr>
          <p:spPr>
            <a:xfrm>
              <a:off x="6766560" y="4043680"/>
              <a:ext cx="216000" cy="18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 name="Rectangle 2">
            <a:extLst>
              <a:ext uri="{FF2B5EF4-FFF2-40B4-BE49-F238E27FC236}">
                <a16:creationId xmlns="" xmlns:a16="http://schemas.microsoft.com/office/drawing/2014/main" id="{869E3395-EC16-79F8-A048-7B0DFCC6B9BB}"/>
              </a:ext>
            </a:extLst>
          </p:cNvPr>
          <p:cNvSpPr txBox="1">
            <a:spLocks noChangeArrowheads="1"/>
          </p:cNvSpPr>
          <p:nvPr/>
        </p:nvSpPr>
        <p:spPr>
          <a:xfrm>
            <a:off x="3048000" y="0"/>
            <a:ext cx="9144000" cy="6477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FF0000"/>
                </a:solidFill>
                <a:latin typeface="Arial Black" pitchFamily="34" charset="0"/>
              </a:rPr>
              <a:t> </a:t>
            </a:r>
            <a:r>
              <a:rPr lang="en-GB" sz="2800" b="1">
                <a:latin typeface="Arial Black" pitchFamily="34" charset="0"/>
              </a:rPr>
              <a:t>Liquid Crystal Polymers (LCPs)</a:t>
            </a:r>
            <a:endParaRPr lang="en-GB" sz="2800" b="1" dirty="0">
              <a:latin typeface="Arial Black" pitchFamily="34" charset="0"/>
            </a:endParaRPr>
          </a:p>
        </p:txBody>
      </p:sp>
    </p:spTree>
    <p:extLst>
      <p:ext uri="{BB962C8B-B14F-4D97-AF65-F5344CB8AC3E}">
        <p14:creationId xmlns="" xmlns:p14="http://schemas.microsoft.com/office/powerpoint/2010/main" val="1307550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9F385CCF-ABC0-1CC1-B38E-FF991CA95EBD}"/>
              </a:ext>
            </a:extLst>
          </p:cNvPr>
          <p:cNvSpPr>
            <a:spLocks noGrp="1" noChangeArrowheads="1"/>
          </p:cNvSpPr>
          <p:nvPr>
            <p:ph type="title"/>
          </p:nvPr>
        </p:nvSpPr>
        <p:spPr>
          <a:xfrm>
            <a:off x="1524000" y="44450"/>
            <a:ext cx="9144000" cy="647700"/>
          </a:xfrm>
        </p:spPr>
        <p:txBody>
          <a:bodyPr/>
          <a:lstStyle/>
          <a:p>
            <a:r>
              <a:rPr lang="en-GB" sz="2800" b="1" dirty="0">
                <a:solidFill>
                  <a:srgbClr val="FF0000"/>
                </a:solidFill>
                <a:latin typeface="Arial Black" pitchFamily="34" charset="0"/>
              </a:rPr>
              <a:t> </a:t>
            </a:r>
            <a:r>
              <a:rPr lang="en-GB" sz="2800" b="1" dirty="0">
                <a:latin typeface="Arial Black" pitchFamily="34" charset="0"/>
              </a:rPr>
              <a:t>Liquid Crystal Polymers (LCPs)</a:t>
            </a:r>
          </a:p>
        </p:txBody>
      </p:sp>
      <p:sp>
        <p:nvSpPr>
          <p:cNvPr id="5" name="Text Box 9">
            <a:extLst>
              <a:ext uri="{FF2B5EF4-FFF2-40B4-BE49-F238E27FC236}">
                <a16:creationId xmlns="" xmlns:a16="http://schemas.microsoft.com/office/drawing/2014/main" id="{12953E3F-0E5D-C5DE-3F7B-8B4274B3F259}"/>
              </a:ext>
            </a:extLst>
          </p:cNvPr>
          <p:cNvSpPr txBox="1">
            <a:spLocks noChangeArrowheads="1"/>
          </p:cNvSpPr>
          <p:nvPr/>
        </p:nvSpPr>
        <p:spPr bwMode="auto">
          <a:xfrm>
            <a:off x="1631951" y="908051"/>
            <a:ext cx="8784530" cy="646331"/>
          </a:xfrm>
          <a:prstGeom prst="rect">
            <a:avLst/>
          </a:prstGeom>
          <a:noFill/>
          <a:ln w="9525">
            <a:noFill/>
            <a:miter lim="800000"/>
            <a:headEnd/>
            <a:tailEnd/>
          </a:ln>
          <a:effectLst/>
        </p:spPr>
        <p:txBody>
          <a:bodyPr wrap="square">
            <a:spAutoFit/>
          </a:bodyPr>
          <a:lstStyle/>
          <a:p>
            <a:pPr marL="342900" indent="-342900"/>
            <a:endParaRPr lang="en-GB" dirty="0"/>
          </a:p>
          <a:p>
            <a:pPr marL="342900" indent="-342900">
              <a:buAutoNum type="arabicPeriod" startAt="2"/>
            </a:pPr>
            <a:endParaRPr lang="en-GB" dirty="0">
              <a:solidFill>
                <a:srgbClr val="FF0000"/>
              </a:solidFill>
            </a:endParaRPr>
          </a:p>
        </p:txBody>
      </p:sp>
      <p:sp>
        <p:nvSpPr>
          <p:cNvPr id="6" name="Content Placeholder 7">
            <a:extLst>
              <a:ext uri="{FF2B5EF4-FFF2-40B4-BE49-F238E27FC236}">
                <a16:creationId xmlns="" xmlns:a16="http://schemas.microsoft.com/office/drawing/2014/main" id="{B83724C4-90F6-73EE-EB58-D83BF8D5D578}"/>
              </a:ext>
            </a:extLst>
          </p:cNvPr>
          <p:cNvSpPr>
            <a:spLocks noGrp="1"/>
          </p:cNvSpPr>
          <p:nvPr>
            <p:ph idx="1"/>
          </p:nvPr>
        </p:nvSpPr>
        <p:spPr>
          <a:xfrm>
            <a:off x="845761" y="992110"/>
            <a:ext cx="9570720" cy="5361459"/>
          </a:xfrm>
        </p:spPr>
        <p:txBody>
          <a:bodyPr>
            <a:normAutofit/>
          </a:bodyPr>
          <a:lstStyle/>
          <a:p>
            <a:pPr marL="0" indent="0" algn="just">
              <a:buNone/>
            </a:pPr>
            <a:r>
              <a:rPr lang="en-US" dirty="0">
                <a:latin typeface="Arial" pitchFamily="34" charset="0"/>
                <a:cs typeface="Arial" pitchFamily="34" charset="0"/>
              </a:rPr>
              <a:t>Polymer liquid crystals (PLCs) are a class of materials that combine the properties of polymers with those of liquid crystals. </a:t>
            </a:r>
          </a:p>
          <a:p>
            <a:pPr marL="0" indent="0" algn="just">
              <a:buNone/>
            </a:pPr>
            <a:r>
              <a:rPr lang="en-US" dirty="0">
                <a:latin typeface="Arial" pitchFamily="34" charset="0"/>
                <a:cs typeface="Arial" pitchFamily="34" charset="0"/>
              </a:rPr>
              <a:t>These “hybrids” show the same </a:t>
            </a:r>
            <a:r>
              <a:rPr lang="en-US" dirty="0" err="1">
                <a:latin typeface="Arial" pitchFamily="34" charset="0"/>
                <a:cs typeface="Arial" pitchFamily="34" charset="0"/>
              </a:rPr>
              <a:t>mesophases</a:t>
            </a:r>
            <a:r>
              <a:rPr lang="en-US" dirty="0">
                <a:latin typeface="Arial" pitchFamily="34" charset="0"/>
                <a:cs typeface="Arial" pitchFamily="34" charset="0"/>
              </a:rPr>
              <a:t> characteristic of ordinary liquid crystals, yet retain many of the useful and versatile properties of polymers.</a:t>
            </a:r>
          </a:p>
          <a:p>
            <a:pPr marL="0" indent="0" algn="just">
              <a:buNone/>
            </a:pPr>
            <a:r>
              <a:rPr lang="en-GB" dirty="0">
                <a:latin typeface="Arial" pitchFamily="34" charset="0"/>
                <a:cs typeface="Arial" pitchFamily="34" charset="0"/>
              </a:rPr>
              <a:t>Types of liquid crystal polymers; </a:t>
            </a:r>
          </a:p>
          <a:p>
            <a:pPr algn="just">
              <a:buFontTx/>
              <a:buAutoNum type="arabicPeriod"/>
            </a:pPr>
            <a:r>
              <a:rPr lang="en-GB" dirty="0">
                <a:latin typeface="Arial" pitchFamily="34" charset="0"/>
                <a:cs typeface="Arial" pitchFamily="34" charset="0"/>
              </a:rPr>
              <a:t>Main chain liquid crystal polymers (MCLCPs)</a:t>
            </a:r>
          </a:p>
          <a:p>
            <a:pPr algn="just">
              <a:buNone/>
            </a:pPr>
            <a:endParaRPr lang="en-GB" dirty="0">
              <a:latin typeface="Arial" pitchFamily="34" charset="0"/>
              <a:cs typeface="Arial" pitchFamily="34" charset="0"/>
            </a:endParaRPr>
          </a:p>
          <a:p>
            <a:pPr algn="just">
              <a:buAutoNum type="arabicPeriod" startAt="2"/>
            </a:pPr>
            <a:r>
              <a:rPr lang="en-GB" dirty="0">
                <a:latin typeface="Arial" pitchFamily="34" charset="0"/>
                <a:cs typeface="Arial" pitchFamily="34" charset="0"/>
              </a:rPr>
              <a:t>Side chain liquid crystal polymers (SCLCPs) </a:t>
            </a:r>
          </a:p>
          <a:p>
            <a:pPr algn="just"/>
            <a:endParaRPr lang="en-GB" dirty="0"/>
          </a:p>
          <a:p>
            <a:pPr algn="just"/>
            <a:endParaRPr lang="en-US" dirty="0"/>
          </a:p>
        </p:txBody>
      </p:sp>
    </p:spTree>
    <p:extLst>
      <p:ext uri="{BB962C8B-B14F-4D97-AF65-F5344CB8AC3E}">
        <p14:creationId xmlns="" xmlns:p14="http://schemas.microsoft.com/office/powerpoint/2010/main" val="1533530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68FF82FC-4E70-A769-4877-242A5AB94AC7}"/>
              </a:ext>
            </a:extLst>
          </p:cNvPr>
          <p:cNvSpPr>
            <a:spLocks noGrp="1"/>
          </p:cNvSpPr>
          <p:nvPr>
            <p:ph idx="1"/>
          </p:nvPr>
        </p:nvSpPr>
        <p:spPr>
          <a:xfrm>
            <a:off x="203200" y="242074"/>
            <a:ext cx="11785600" cy="5865515"/>
          </a:xfrm>
        </p:spPr>
        <p:txBody>
          <a:bodyPr>
            <a:normAutofit/>
          </a:bodyPr>
          <a:lstStyle/>
          <a:p>
            <a:pPr algn="just"/>
            <a:r>
              <a:rPr lang="en-US" sz="2400" b="1" dirty="0">
                <a:latin typeface="Arial" pitchFamily="34" charset="0"/>
                <a:cs typeface="Arial" pitchFamily="34" charset="0"/>
              </a:rPr>
              <a:t>Main-chain polymer liquid crystals </a:t>
            </a:r>
            <a:r>
              <a:rPr lang="en-US" sz="2400" dirty="0">
                <a:latin typeface="Arial" pitchFamily="34" charset="0"/>
                <a:cs typeface="Arial" pitchFamily="34" charset="0"/>
              </a:rPr>
              <a:t>or MC-PLCs are formed when the </a:t>
            </a:r>
            <a:r>
              <a:rPr lang="en-US" sz="2400" dirty="0" err="1">
                <a:latin typeface="Arial" pitchFamily="34" charset="0"/>
                <a:cs typeface="Arial" pitchFamily="34" charset="0"/>
              </a:rPr>
              <a:t>mesogens</a:t>
            </a:r>
            <a:r>
              <a:rPr lang="en-US" sz="2400" dirty="0">
                <a:latin typeface="Arial" pitchFamily="34" charset="0"/>
                <a:cs typeface="Arial" pitchFamily="34" charset="0"/>
              </a:rPr>
              <a:t> are themselves part of the main chain of a polymer.</a:t>
            </a:r>
          </a:p>
          <a:p>
            <a:pPr algn="just"/>
            <a:r>
              <a:rPr lang="en-US" sz="2400" b="1" dirty="0">
                <a:latin typeface="Arial" pitchFamily="34" charset="0"/>
                <a:cs typeface="Arial" pitchFamily="34" charset="0"/>
              </a:rPr>
              <a:t>Side chain polymer liquid crystals</a:t>
            </a:r>
            <a:r>
              <a:rPr lang="en-US" sz="2400" dirty="0">
                <a:latin typeface="Arial" pitchFamily="34" charset="0"/>
                <a:cs typeface="Arial" pitchFamily="34" charset="0"/>
              </a:rPr>
              <a:t> or SC-PLCs are formed when the </a:t>
            </a:r>
            <a:r>
              <a:rPr lang="en-US" sz="2400" dirty="0" err="1">
                <a:latin typeface="Arial" pitchFamily="34" charset="0"/>
                <a:cs typeface="Arial" pitchFamily="34" charset="0"/>
              </a:rPr>
              <a:t>mesogens</a:t>
            </a:r>
            <a:r>
              <a:rPr lang="en-US" sz="2400" dirty="0">
                <a:latin typeface="Arial" pitchFamily="34" charset="0"/>
                <a:cs typeface="Arial" pitchFamily="34" charset="0"/>
              </a:rPr>
              <a:t> are connected as side chains to the polymer by a flexible "bridge" (called the spacer.)</a:t>
            </a:r>
          </a:p>
          <a:p>
            <a:endParaRPr lang="en-US" sz="2400" dirty="0"/>
          </a:p>
        </p:txBody>
      </p:sp>
      <p:pic>
        <p:nvPicPr>
          <p:cNvPr id="5" name="Picture 4">
            <a:extLst>
              <a:ext uri="{FF2B5EF4-FFF2-40B4-BE49-F238E27FC236}">
                <a16:creationId xmlns="" xmlns:a16="http://schemas.microsoft.com/office/drawing/2014/main" id="{F15B84FE-B2D3-82C5-B33F-FE0B531CAE8B}"/>
              </a:ext>
            </a:extLst>
          </p:cNvPr>
          <p:cNvPicPr>
            <a:picLocks noChangeAspect="1"/>
          </p:cNvPicPr>
          <p:nvPr/>
        </p:nvPicPr>
        <p:blipFill>
          <a:blip r:embed="rId2"/>
          <a:stretch>
            <a:fillRect/>
          </a:stretch>
        </p:blipFill>
        <p:spPr>
          <a:xfrm>
            <a:off x="467895" y="2109374"/>
            <a:ext cx="6078568" cy="4748626"/>
          </a:xfrm>
          <a:prstGeom prst="rect">
            <a:avLst/>
          </a:prstGeom>
        </p:spPr>
      </p:pic>
      <p:pic>
        <p:nvPicPr>
          <p:cNvPr id="6" name="Picture 5">
            <a:extLst>
              <a:ext uri="{FF2B5EF4-FFF2-40B4-BE49-F238E27FC236}">
                <a16:creationId xmlns="" xmlns:a16="http://schemas.microsoft.com/office/drawing/2014/main" id="{A9D69C7C-04CD-DE80-9006-F5EE3B28F093}"/>
              </a:ext>
            </a:extLst>
          </p:cNvPr>
          <p:cNvPicPr>
            <a:picLocks noChangeAspect="1"/>
          </p:cNvPicPr>
          <p:nvPr/>
        </p:nvPicPr>
        <p:blipFill>
          <a:blip r:embed="rId3"/>
          <a:stretch>
            <a:fillRect/>
          </a:stretch>
        </p:blipFill>
        <p:spPr>
          <a:xfrm>
            <a:off x="7092993" y="2801562"/>
            <a:ext cx="4895807" cy="3131877"/>
          </a:xfrm>
          <a:prstGeom prst="rect">
            <a:avLst/>
          </a:prstGeom>
        </p:spPr>
      </p:pic>
    </p:spTree>
    <p:extLst>
      <p:ext uri="{BB962C8B-B14F-4D97-AF65-F5344CB8AC3E}">
        <p14:creationId xmlns="" xmlns:p14="http://schemas.microsoft.com/office/powerpoint/2010/main" val="3201910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838201"/>
            <a:ext cx="7200900" cy="765175"/>
          </a:xfrm>
        </p:spPr>
        <p:txBody>
          <a:bodyPr rtlCol="0" anchor="t">
            <a:normAutofit fontScale="90000"/>
          </a:bodyPr>
          <a:lstStyle/>
          <a:p>
            <a:pPr>
              <a:defRPr/>
            </a:pPr>
            <a:r>
              <a:rPr lang="en-US" altLang="zh-CN" sz="2800" b="1" u="sng" dirty="0">
                <a:solidFill>
                  <a:srgbClr val="C00000"/>
                </a:solidFill>
                <a:latin typeface="Calibari heading"/>
                <a:cs typeface="Times New Roman" pitchFamily="18" charset="0"/>
              </a:rPr>
              <a:t>Applications of liquid crystals:</a:t>
            </a:r>
            <a:r>
              <a:rPr lang="en-IN" altLang="en-US" sz="2800" b="1" u="sng" dirty="0">
                <a:solidFill>
                  <a:srgbClr val="C00000"/>
                </a:solidFill>
                <a:latin typeface="Calibari heading"/>
                <a:cs typeface="Times New Roman" pitchFamily="18" charset="0"/>
              </a:rPr>
              <a:t/>
            </a:r>
            <a:br>
              <a:rPr lang="en-IN" altLang="en-US" sz="2800" b="1" u="sng" dirty="0">
                <a:solidFill>
                  <a:srgbClr val="C00000"/>
                </a:solidFill>
                <a:latin typeface="Calibari heading"/>
                <a:cs typeface="Times New Roman" pitchFamily="18" charset="0"/>
              </a:rPr>
            </a:br>
            <a:endParaRPr lang="en-IN" altLang="en-US" sz="2800" dirty="0">
              <a:solidFill>
                <a:srgbClr val="C00000"/>
              </a:solidFill>
              <a:latin typeface="Calibari heading"/>
              <a:cs typeface="Times New Roman" pitchFamily="18" charset="0"/>
            </a:endParaRPr>
          </a:p>
        </p:txBody>
      </p:sp>
      <p:sp>
        <p:nvSpPr>
          <p:cNvPr id="18435" name="Content Placeholder 2"/>
          <p:cNvSpPr>
            <a:spLocks noGrp="1" noChangeArrowheads="1"/>
          </p:cNvSpPr>
          <p:nvPr>
            <p:ph idx="1"/>
          </p:nvPr>
        </p:nvSpPr>
        <p:spPr>
          <a:xfrm>
            <a:off x="717452" y="1524000"/>
            <a:ext cx="10733650" cy="4419600"/>
          </a:xfrm>
        </p:spPr>
        <p:txBody>
          <a:bodyPr>
            <a:normAutofit lnSpcReduction="10000"/>
          </a:bodyPr>
          <a:lstStyle/>
          <a:p>
            <a:pPr lvl="0" algn="just">
              <a:buClr>
                <a:srgbClr val="C00000"/>
              </a:buClr>
            </a:pPr>
            <a:r>
              <a:rPr lang="en-IN" dirty="0">
                <a:solidFill>
                  <a:srgbClr val="002060"/>
                </a:solidFill>
                <a:latin typeface="Calibri body"/>
              </a:rPr>
              <a:t>Liquid crystals are used for decorative purpose in cosmetics.</a:t>
            </a:r>
            <a:endParaRPr lang="en-US" dirty="0">
              <a:solidFill>
                <a:srgbClr val="002060"/>
              </a:solidFill>
              <a:latin typeface="Calibri body"/>
            </a:endParaRPr>
          </a:p>
          <a:p>
            <a:pPr lvl="0" algn="just">
              <a:buClr>
                <a:srgbClr val="C00000"/>
              </a:buClr>
            </a:pPr>
            <a:r>
              <a:rPr lang="en-IN" dirty="0">
                <a:solidFill>
                  <a:srgbClr val="002060"/>
                </a:solidFill>
                <a:latin typeface="Calibri body"/>
              </a:rPr>
              <a:t>LC’s based delivery system such as cream, ointment, transdermal patches etc have been used in pharmaceutical.</a:t>
            </a:r>
            <a:endParaRPr lang="en-US" dirty="0">
              <a:solidFill>
                <a:srgbClr val="002060"/>
              </a:solidFill>
              <a:latin typeface="Calibri body"/>
            </a:endParaRPr>
          </a:p>
          <a:p>
            <a:pPr lvl="0" algn="just">
              <a:buClr>
                <a:srgbClr val="C00000"/>
              </a:buClr>
            </a:pPr>
            <a:r>
              <a:rPr lang="en-IN" dirty="0">
                <a:solidFill>
                  <a:srgbClr val="002060"/>
                </a:solidFill>
                <a:latin typeface="Calibri body"/>
              </a:rPr>
              <a:t>Thermotropic  Cholesteric liquid crystals are used in body care cosmetics.</a:t>
            </a:r>
          </a:p>
          <a:p>
            <a:pPr lvl="0" algn="just">
              <a:buClr>
                <a:srgbClr val="C00000"/>
              </a:buClr>
            </a:pPr>
            <a:r>
              <a:rPr lang="en-IN" dirty="0">
                <a:solidFill>
                  <a:srgbClr val="002060"/>
                </a:solidFill>
                <a:latin typeface="Calibri body"/>
              </a:rPr>
              <a:t>Due to their colour effect Cholesteric liquid crystals are used in nail paints, eye shadows etc.</a:t>
            </a:r>
            <a:endParaRPr lang="en-US" dirty="0">
              <a:solidFill>
                <a:srgbClr val="002060"/>
              </a:solidFill>
              <a:latin typeface="Calibri body"/>
            </a:endParaRPr>
          </a:p>
          <a:p>
            <a:pPr lvl="0" algn="just">
              <a:buClr>
                <a:srgbClr val="C00000"/>
              </a:buClr>
            </a:pPr>
            <a:r>
              <a:rPr lang="en-IN" dirty="0">
                <a:solidFill>
                  <a:srgbClr val="002060"/>
                </a:solidFill>
                <a:latin typeface="Calibri body"/>
              </a:rPr>
              <a:t>Discotic liquid crystals are used in photovoltaic devices, organic light emitting diodes (OLED), and molecular wires.</a:t>
            </a:r>
            <a:endParaRPr lang="en-US" dirty="0">
              <a:solidFill>
                <a:srgbClr val="002060"/>
              </a:solidFill>
              <a:latin typeface="Calibri body"/>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97280" y="1143000"/>
            <a:ext cx="10424160" cy="4152419"/>
          </a:xfrm>
          <a:prstGeom prst="rect">
            <a:avLst/>
          </a:prstGeom>
        </p:spPr>
        <p:txBody>
          <a:bodyPr wrap="square">
            <a:spAutoFit/>
          </a:bodyPr>
          <a:lstStyle/>
          <a:p>
            <a:pPr marL="342000" indent="-342000" algn="just">
              <a:lnSpc>
                <a:spcPts val="3000"/>
              </a:lnSpc>
              <a:spcBef>
                <a:spcPts val="528"/>
              </a:spcBef>
              <a:buClr>
                <a:srgbClr val="C00000"/>
              </a:buClr>
              <a:buFont typeface="Wingdings" pitchFamily="2" charset="2"/>
              <a:buChar char="§"/>
            </a:pPr>
            <a:r>
              <a:rPr lang="en-IN" sz="3200" dirty="0">
                <a:solidFill>
                  <a:srgbClr val="002060"/>
                </a:solidFill>
                <a:latin typeface="Calibri body"/>
              </a:rPr>
              <a:t> Liquid crystals are used for displays in LCD's, Calculator, wrist watches etc.</a:t>
            </a:r>
            <a:endParaRPr lang="en-US" sz="3200" dirty="0">
              <a:solidFill>
                <a:srgbClr val="002060"/>
              </a:solidFill>
              <a:latin typeface="Calibri body"/>
            </a:endParaRPr>
          </a:p>
          <a:p>
            <a:pPr marL="342000" indent="-342000" algn="just">
              <a:lnSpc>
                <a:spcPts val="3000"/>
              </a:lnSpc>
              <a:spcBef>
                <a:spcPts val="528"/>
              </a:spcBef>
              <a:buClr>
                <a:srgbClr val="C00000"/>
              </a:buClr>
              <a:buFont typeface="Wingdings" pitchFamily="2" charset="2"/>
              <a:buChar char="§"/>
            </a:pPr>
            <a:r>
              <a:rPr lang="en-IN" sz="3200" dirty="0">
                <a:solidFill>
                  <a:srgbClr val="002060"/>
                </a:solidFill>
                <a:latin typeface="Calibri body"/>
              </a:rPr>
              <a:t> Have Medical applications like localized drug delivery. </a:t>
            </a:r>
            <a:endParaRPr lang="en-US" sz="3200" dirty="0">
              <a:solidFill>
                <a:srgbClr val="002060"/>
              </a:solidFill>
              <a:latin typeface="Calibri body"/>
            </a:endParaRPr>
          </a:p>
          <a:p>
            <a:pPr marL="342000" indent="-342000" algn="just">
              <a:lnSpc>
                <a:spcPts val="3000"/>
              </a:lnSpc>
              <a:spcBef>
                <a:spcPts val="528"/>
              </a:spcBef>
              <a:buClr>
                <a:srgbClr val="C00000"/>
              </a:buClr>
              <a:buFont typeface="Wingdings" pitchFamily="2" charset="2"/>
              <a:buChar char="§"/>
            </a:pPr>
            <a:r>
              <a:rPr lang="en-IN" sz="3200" dirty="0">
                <a:solidFill>
                  <a:srgbClr val="002060"/>
                </a:solidFill>
                <a:latin typeface="Calibri body"/>
              </a:rPr>
              <a:t> To detect radiations&amp; pollutants in atmosphere.</a:t>
            </a:r>
            <a:endParaRPr lang="en-US" sz="3200" dirty="0">
              <a:solidFill>
                <a:srgbClr val="002060"/>
              </a:solidFill>
              <a:latin typeface="Calibri body"/>
            </a:endParaRPr>
          </a:p>
          <a:p>
            <a:pPr marL="342000" indent="-342000" algn="just">
              <a:lnSpc>
                <a:spcPts val="3000"/>
              </a:lnSpc>
              <a:spcBef>
                <a:spcPts val="528"/>
              </a:spcBef>
              <a:buClr>
                <a:srgbClr val="C00000"/>
              </a:buClr>
              <a:buFont typeface="Wingdings" pitchFamily="2" charset="2"/>
              <a:buChar char="§"/>
            </a:pPr>
            <a:r>
              <a:rPr lang="en-IN" sz="3200" dirty="0">
                <a:solidFill>
                  <a:srgbClr val="002060"/>
                </a:solidFill>
                <a:latin typeface="Calibri body"/>
              </a:rPr>
              <a:t> Used in non-destructive testing. </a:t>
            </a:r>
            <a:endParaRPr lang="en-US" sz="3200" dirty="0">
              <a:solidFill>
                <a:srgbClr val="002060"/>
              </a:solidFill>
              <a:latin typeface="Calibri body"/>
            </a:endParaRPr>
          </a:p>
          <a:p>
            <a:pPr marL="342000" indent="-342000" algn="just">
              <a:lnSpc>
                <a:spcPts val="3000"/>
              </a:lnSpc>
              <a:spcBef>
                <a:spcPts val="528"/>
              </a:spcBef>
              <a:buClr>
                <a:srgbClr val="C00000"/>
              </a:buClr>
              <a:buFont typeface="Wingdings" pitchFamily="2" charset="2"/>
              <a:buChar char="§"/>
            </a:pPr>
            <a:r>
              <a:rPr lang="en-IN" sz="3200" dirty="0">
                <a:solidFill>
                  <a:srgbClr val="002060"/>
                </a:solidFill>
                <a:latin typeface="Calibri body"/>
              </a:rPr>
              <a:t>Cholesteric liquid crystals are used in coloured thermometers. </a:t>
            </a:r>
            <a:endParaRPr lang="en-US" sz="3200" dirty="0">
              <a:solidFill>
                <a:srgbClr val="002060"/>
              </a:solidFill>
              <a:latin typeface="Calibri body"/>
            </a:endParaRPr>
          </a:p>
          <a:p>
            <a:pPr marL="342000" indent="-342000" algn="just">
              <a:lnSpc>
                <a:spcPts val="3000"/>
              </a:lnSpc>
              <a:spcBef>
                <a:spcPts val="528"/>
              </a:spcBef>
              <a:buClr>
                <a:srgbClr val="C00000"/>
              </a:buClr>
              <a:buFont typeface="Wingdings" pitchFamily="2" charset="2"/>
              <a:buChar char="§"/>
            </a:pPr>
            <a:r>
              <a:rPr lang="en-IN" sz="3200" dirty="0">
                <a:solidFill>
                  <a:srgbClr val="002060"/>
                </a:solidFill>
                <a:latin typeface="Calibri body"/>
              </a:rPr>
              <a:t> Used to locate tumours, veins, arteries, infections, foetal placenta etc. </a:t>
            </a:r>
            <a:endParaRPr lang="en-US" sz="3200" dirty="0">
              <a:solidFill>
                <a:srgbClr val="002060"/>
              </a:solidFill>
              <a:latin typeface="Calibri body"/>
            </a:endParaRPr>
          </a:p>
          <a:p>
            <a:pPr lvl="0" algn="just"/>
            <a:endParaRPr lang="en-IN" altLang="en-US" sz="2000" dirty="0">
              <a:solidFill>
                <a:srgbClr val="002060"/>
              </a:solidFill>
              <a:latin typeface="Calibri body"/>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Users\user\Desktop\laptop.jpg"/>
          <p:cNvPicPr>
            <a:picLocks noChangeAspect="1" noChangeArrowheads="1"/>
          </p:cNvPicPr>
          <p:nvPr/>
        </p:nvPicPr>
        <p:blipFill>
          <a:blip r:embed="rId2"/>
          <a:srcRect l="13115" t="11710" r="21311"/>
          <a:stretch>
            <a:fillRect/>
          </a:stretch>
        </p:blipFill>
        <p:spPr bwMode="auto">
          <a:xfrm>
            <a:off x="7543800" y="609600"/>
            <a:ext cx="1676400" cy="1524000"/>
          </a:xfrm>
          <a:prstGeom prst="rect">
            <a:avLst/>
          </a:prstGeom>
          <a:noFill/>
          <a:ln w="28575">
            <a:solidFill>
              <a:schemeClr val="tx2">
                <a:lumMod val="75000"/>
              </a:schemeClr>
            </a:solidFill>
          </a:ln>
        </p:spPr>
      </p:pic>
      <p:pic>
        <p:nvPicPr>
          <p:cNvPr id="6" name="Picture 2" descr="C:\Users\user\Desktop\mobile.jpg"/>
          <p:cNvPicPr>
            <a:picLocks noChangeAspect="1" noChangeArrowheads="1"/>
          </p:cNvPicPr>
          <p:nvPr/>
        </p:nvPicPr>
        <p:blipFill>
          <a:blip r:embed="rId3"/>
          <a:srcRect l="21568" r="22354"/>
          <a:stretch>
            <a:fillRect/>
          </a:stretch>
        </p:blipFill>
        <p:spPr bwMode="auto">
          <a:xfrm>
            <a:off x="7543800" y="3962400"/>
            <a:ext cx="1676400" cy="1981200"/>
          </a:xfrm>
          <a:prstGeom prst="rect">
            <a:avLst/>
          </a:prstGeom>
          <a:noFill/>
          <a:ln w="28575">
            <a:solidFill>
              <a:schemeClr val="tx2">
                <a:lumMod val="75000"/>
              </a:schemeClr>
            </a:solidFill>
          </a:ln>
        </p:spPr>
      </p:pic>
      <p:pic>
        <p:nvPicPr>
          <p:cNvPr id="7" name="Picture 3" descr="C:\Users\user\Desktop\dw.jpg"/>
          <p:cNvPicPr>
            <a:picLocks noChangeAspect="1" noChangeArrowheads="1"/>
          </p:cNvPicPr>
          <p:nvPr/>
        </p:nvPicPr>
        <p:blipFill>
          <a:blip r:embed="rId4" cstate="print"/>
          <a:srcRect/>
          <a:stretch>
            <a:fillRect/>
          </a:stretch>
        </p:blipFill>
        <p:spPr bwMode="auto">
          <a:xfrm>
            <a:off x="7543800" y="2133600"/>
            <a:ext cx="1676400" cy="1828800"/>
          </a:xfrm>
          <a:prstGeom prst="rect">
            <a:avLst/>
          </a:prstGeom>
          <a:noFill/>
          <a:ln w="28575">
            <a:solidFill>
              <a:schemeClr val="tx2">
                <a:lumMod val="75000"/>
              </a:schemeClr>
            </a:solidFill>
          </a:ln>
        </p:spPr>
      </p:pic>
      <p:pic>
        <p:nvPicPr>
          <p:cNvPr id="8" name="Picture 2" descr="Beyoung Quick Read Flexible Tip Digital Thermometer with Large Display  Backlit Color Changing Fever Indicator Memory Function Waterproof &amp;amp; Fever  Alarm for Oral Axial/Armpit Rectal Temperature Reading : Amazon.in: Health  &amp;amp; Personal"/>
          <p:cNvPicPr>
            <a:picLocks noChangeAspect="1" noChangeArrowheads="1"/>
          </p:cNvPicPr>
          <p:nvPr/>
        </p:nvPicPr>
        <p:blipFill>
          <a:blip r:embed="rId5"/>
          <a:srcRect t="20000"/>
          <a:stretch>
            <a:fillRect/>
          </a:stretch>
        </p:blipFill>
        <p:spPr bwMode="auto">
          <a:xfrm>
            <a:off x="886265" y="609600"/>
            <a:ext cx="6535153" cy="5320990"/>
          </a:xfrm>
          <a:prstGeom prst="rect">
            <a:avLst/>
          </a:prstGeom>
          <a:noFill/>
          <a:ln w="28575">
            <a:solidFill>
              <a:schemeClr val="tx2">
                <a:lumMod val="75000"/>
              </a:schemeClr>
            </a:solid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ChangeArrowheads="1"/>
          </p:cNvSpPr>
          <p:nvPr/>
        </p:nvSpPr>
        <p:spPr bwMode="auto">
          <a:xfrm>
            <a:off x="1181686" y="1047232"/>
            <a:ext cx="10170941" cy="3600986"/>
          </a:xfrm>
          <a:prstGeom prst="rect">
            <a:avLst/>
          </a:prstGeom>
          <a:noFill/>
          <a:ln w="9525">
            <a:noFill/>
            <a:miter lim="800000"/>
            <a:headEnd/>
            <a:tailEnd/>
          </a:ln>
        </p:spPr>
        <p:txBody>
          <a:bodyPr wrap="square">
            <a:spAutoFit/>
          </a:bodyPr>
          <a:lstStyle/>
          <a:p>
            <a:r>
              <a:rPr lang="en-IN" sz="3200" b="1" u="sng" dirty="0">
                <a:solidFill>
                  <a:srgbClr val="C00000"/>
                </a:solidFill>
                <a:latin typeface="Calibari heading"/>
                <a:cs typeface="Times New Roman" pitchFamily="18" charset="0"/>
              </a:rPr>
              <a:t>Following character describe the crystalline structure:</a:t>
            </a:r>
          </a:p>
          <a:p>
            <a:endParaRPr lang="en-IN" sz="2800" dirty="0">
              <a:latin typeface="Times New Roman" pitchFamily="18" charset="0"/>
              <a:cs typeface="Times New Roman" pitchFamily="18" charset="0"/>
            </a:endParaRPr>
          </a:p>
          <a:p>
            <a:pPr algn="just"/>
            <a:r>
              <a:rPr lang="en-IN" sz="2800" b="1" i="1" dirty="0">
                <a:solidFill>
                  <a:srgbClr val="C00000"/>
                </a:solidFill>
                <a:latin typeface="Calibri body"/>
                <a:cs typeface="Times New Roman" pitchFamily="18" charset="0"/>
              </a:rPr>
              <a:t>Positional order: </a:t>
            </a:r>
            <a:r>
              <a:rPr lang="en-IN" sz="2800" dirty="0">
                <a:solidFill>
                  <a:srgbClr val="002060"/>
                </a:solidFill>
                <a:latin typeface="Calibri body"/>
                <a:cs typeface="Times New Roman" pitchFamily="18" charset="0"/>
              </a:rPr>
              <a:t>the extent to which an average molecule or group of molecules shows translational symmetry (as crystalline material shows). </a:t>
            </a:r>
          </a:p>
          <a:p>
            <a:pPr algn="just"/>
            <a:endParaRPr lang="en-IN" sz="2800" dirty="0">
              <a:solidFill>
                <a:srgbClr val="002060"/>
              </a:solidFill>
              <a:latin typeface="Calibri body"/>
              <a:cs typeface="Times New Roman" pitchFamily="18" charset="0"/>
            </a:endParaRPr>
          </a:p>
          <a:p>
            <a:pPr algn="just"/>
            <a:r>
              <a:rPr lang="en-IN" sz="2800" b="1" i="1" dirty="0">
                <a:solidFill>
                  <a:srgbClr val="C00000"/>
                </a:solidFill>
                <a:latin typeface="Calibri body"/>
                <a:cs typeface="Times New Roman" pitchFamily="18" charset="0"/>
              </a:rPr>
              <a:t>Orientational order: </a:t>
            </a:r>
            <a:r>
              <a:rPr lang="en-IN" sz="2800" dirty="0">
                <a:solidFill>
                  <a:srgbClr val="002060"/>
                </a:solidFill>
                <a:latin typeface="Calibri body"/>
                <a:cs typeface="Times New Roman" pitchFamily="18" charset="0"/>
              </a:rPr>
              <a:t>represents a measure of the tendency of the molecules to align along the </a:t>
            </a:r>
            <a:r>
              <a:rPr lang="en-IN" sz="2800" dirty="0" err="1">
                <a:solidFill>
                  <a:srgbClr val="002060"/>
                </a:solidFill>
                <a:latin typeface="Calibri body"/>
                <a:cs typeface="Times New Roman" pitchFamily="18" charset="0"/>
              </a:rPr>
              <a:t>directon</a:t>
            </a:r>
            <a:r>
              <a:rPr lang="en-IN" sz="2800" dirty="0">
                <a:solidFill>
                  <a:srgbClr val="002060"/>
                </a:solidFill>
                <a:latin typeface="Calibri body"/>
                <a:cs typeface="Times New Roman" pitchFamily="18" charset="0"/>
              </a:rPr>
              <a:t> on a long-range basis.</a:t>
            </a:r>
            <a:endParaRPr lang="en-IN"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320FC2D-94BF-944A-E77E-0AC5E7DBDECF}"/>
              </a:ext>
            </a:extLst>
          </p:cNvPr>
          <p:cNvSpPr/>
          <p:nvPr/>
        </p:nvSpPr>
        <p:spPr>
          <a:xfrm>
            <a:off x="0" y="671691"/>
            <a:ext cx="11988800" cy="6186309"/>
          </a:xfrm>
          <a:prstGeom prst="rect">
            <a:avLst/>
          </a:prstGeom>
        </p:spPr>
        <p:txBody>
          <a:bodyPr wrap="square">
            <a:spAutoFit/>
          </a:bodyPr>
          <a:lstStyle/>
          <a:p>
            <a:pPr algn="just"/>
            <a:r>
              <a:rPr lang="en-US" sz="2200" dirty="0">
                <a:solidFill>
                  <a:prstClr val="black"/>
                </a:solidFill>
                <a:latin typeface="Calibri"/>
              </a:rPr>
              <a:t>Liquid crystals are a unique state of matter that exhibit properties of both liquids and solids. They have a distinct molecular arrangement that allows them to flow like a liquid while maintaining some degree of order like a solid. This unique behavior makes them useful in various applications. Here are some common applications of liquid crystals:</a:t>
            </a:r>
          </a:p>
          <a:p>
            <a:pPr marL="342900" indent="-342900" algn="just">
              <a:buFont typeface="Arial" panose="020B0604020202020204" pitchFamily="34" charset="0"/>
              <a:buChar char="•"/>
            </a:pPr>
            <a:r>
              <a:rPr lang="en-US" sz="2200" b="1" dirty="0">
                <a:solidFill>
                  <a:prstClr val="black"/>
                </a:solidFill>
                <a:latin typeface="Calibri"/>
              </a:rPr>
              <a:t>Liquid Crystal Displays (LCDs):</a:t>
            </a:r>
            <a:r>
              <a:rPr lang="en-US" sz="2200" dirty="0">
                <a:solidFill>
                  <a:prstClr val="black"/>
                </a:solidFill>
                <a:latin typeface="Calibri"/>
              </a:rPr>
              <a:t> LCDs are widely used in electronic devices such as televisions, computer monitors, smartphones, and digital watches. In LCDs, liquid crystals are sandwiched between two glass plates and controlled by an electric field. By manipulating the alignment of liquid crystal molecules, LCDs can selectively block or allow light to pass through, creating images or text.</a:t>
            </a:r>
          </a:p>
          <a:p>
            <a:pPr marL="342900" indent="-342900" algn="just">
              <a:buFont typeface="Arial" panose="020B0604020202020204" pitchFamily="34" charset="0"/>
              <a:buChar char="•"/>
            </a:pPr>
            <a:r>
              <a:rPr lang="en-US" sz="2200" b="1" dirty="0">
                <a:solidFill>
                  <a:prstClr val="black"/>
                </a:solidFill>
                <a:latin typeface="Calibri"/>
              </a:rPr>
              <a:t>Optical Devices:</a:t>
            </a:r>
            <a:r>
              <a:rPr lang="en-US" sz="2200" dirty="0">
                <a:solidFill>
                  <a:prstClr val="black"/>
                </a:solidFill>
                <a:latin typeface="Calibri"/>
              </a:rPr>
              <a:t> Liquid crystals are used in various optical devices, including polarizers, optical shutters, and variable optical attenuators. By applying an electric field, the orientation of liquid crystal molecules can be controlled, allowing the manipulation of light polarization, transmission, and intensity.</a:t>
            </a:r>
          </a:p>
          <a:p>
            <a:pPr marL="342900" indent="-342900" algn="just">
              <a:buFont typeface="Arial" panose="020B0604020202020204" pitchFamily="34" charset="0"/>
              <a:buChar char="•"/>
            </a:pPr>
            <a:r>
              <a:rPr lang="en-US" sz="2200" b="1" dirty="0">
                <a:solidFill>
                  <a:prstClr val="black"/>
                </a:solidFill>
                <a:latin typeface="Calibri"/>
              </a:rPr>
              <a:t>Thermometers:</a:t>
            </a:r>
            <a:r>
              <a:rPr lang="en-US" sz="2200" dirty="0">
                <a:solidFill>
                  <a:prstClr val="black"/>
                </a:solidFill>
                <a:latin typeface="Calibri"/>
              </a:rPr>
              <a:t> Liquid crystals can be used in thermometers to indicate temperature changes. The liquid crystal material changes color at specific temperature ranges, providing a visual indication of the temperature.</a:t>
            </a:r>
          </a:p>
          <a:p>
            <a:pPr marL="342900" indent="-342900" algn="just">
              <a:buFont typeface="Arial" panose="020B0604020202020204" pitchFamily="34" charset="0"/>
              <a:buChar char="•"/>
            </a:pPr>
            <a:r>
              <a:rPr lang="en-US" sz="2200" b="1" dirty="0">
                <a:solidFill>
                  <a:prstClr val="black"/>
                </a:solidFill>
                <a:latin typeface="Calibri"/>
              </a:rPr>
              <a:t>Smart Windows:</a:t>
            </a:r>
            <a:r>
              <a:rPr lang="en-US" sz="2200" dirty="0">
                <a:solidFill>
                  <a:prstClr val="black"/>
                </a:solidFill>
                <a:latin typeface="Calibri"/>
              </a:rPr>
              <a:t> Liquid crystals can be incorporated into windows to control the amount of light and heat passing through. By applying an electric field, the transparency of the liquid crystal layer can be adjusted, allowing for the regulation of light and heat transmission.</a:t>
            </a:r>
          </a:p>
        </p:txBody>
      </p:sp>
      <p:sp>
        <p:nvSpPr>
          <p:cNvPr id="3" name="Title 1">
            <a:extLst>
              <a:ext uri="{FF2B5EF4-FFF2-40B4-BE49-F238E27FC236}">
                <a16:creationId xmlns="" xmlns:a16="http://schemas.microsoft.com/office/drawing/2014/main" id="{3BDFFDD4-1068-21B1-9BE4-DC01123D5640}"/>
              </a:ext>
            </a:extLst>
          </p:cNvPr>
          <p:cNvSpPr>
            <a:spLocks noGrp="1"/>
          </p:cNvSpPr>
          <p:nvPr>
            <p:ph type="title"/>
          </p:nvPr>
        </p:nvSpPr>
        <p:spPr>
          <a:xfrm>
            <a:off x="609600" y="0"/>
            <a:ext cx="10972800" cy="1143000"/>
          </a:xfrm>
        </p:spPr>
        <p:txBody>
          <a:bodyPr>
            <a:normAutofit fontScale="90000"/>
          </a:bodyPr>
          <a:lstStyle/>
          <a:p>
            <a:r>
              <a:rPr lang="en-US" sz="4400" b="1" dirty="0">
                <a:solidFill>
                  <a:prstClr val="black"/>
                </a:solidFill>
                <a:latin typeface="Calibri"/>
              </a:rPr>
              <a:t>Liquid Crystal and Its Applications</a:t>
            </a:r>
            <a:br>
              <a:rPr lang="en-US" sz="4400" b="1" dirty="0">
                <a:solidFill>
                  <a:prstClr val="black"/>
                </a:solidFill>
                <a:latin typeface="Calibri"/>
              </a:rPr>
            </a:br>
            <a:endParaRPr lang="en-IN" dirty="0"/>
          </a:p>
        </p:txBody>
      </p:sp>
    </p:spTree>
    <p:extLst>
      <p:ext uri="{BB962C8B-B14F-4D97-AF65-F5344CB8AC3E}">
        <p14:creationId xmlns="" xmlns:p14="http://schemas.microsoft.com/office/powerpoint/2010/main" val="4428463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205729-B20E-03F6-1B48-F53F70A0FEB4}"/>
              </a:ext>
            </a:extLst>
          </p:cNvPr>
          <p:cNvSpPr>
            <a:spLocks noGrp="1"/>
          </p:cNvSpPr>
          <p:nvPr>
            <p:ph type="title"/>
          </p:nvPr>
        </p:nvSpPr>
        <p:spPr>
          <a:xfrm>
            <a:off x="609600" y="274638"/>
            <a:ext cx="10972800" cy="1143000"/>
          </a:xfrm>
        </p:spPr>
        <p:txBody>
          <a:bodyPr>
            <a:normAutofit fontScale="90000"/>
          </a:bodyPr>
          <a:lstStyle/>
          <a:p>
            <a:r>
              <a:rPr lang="en-US" sz="4400" b="1" dirty="0">
                <a:solidFill>
                  <a:prstClr val="black"/>
                </a:solidFill>
                <a:latin typeface="Calibri"/>
              </a:rPr>
              <a:t>Liquid Crystal and Its Applications</a:t>
            </a:r>
            <a:br>
              <a:rPr lang="en-US" sz="4400" b="1" dirty="0">
                <a:solidFill>
                  <a:prstClr val="black"/>
                </a:solidFill>
                <a:latin typeface="Calibri"/>
              </a:rPr>
            </a:br>
            <a:endParaRPr lang="en-IN" dirty="0"/>
          </a:p>
        </p:txBody>
      </p:sp>
      <p:sp>
        <p:nvSpPr>
          <p:cNvPr id="3" name="TextBox 2">
            <a:extLst>
              <a:ext uri="{FF2B5EF4-FFF2-40B4-BE49-F238E27FC236}">
                <a16:creationId xmlns="" xmlns:a16="http://schemas.microsoft.com/office/drawing/2014/main" id="{47B44F05-698D-77E3-B02E-713823AEB452}"/>
              </a:ext>
            </a:extLst>
          </p:cNvPr>
          <p:cNvSpPr txBox="1"/>
          <p:nvPr/>
        </p:nvSpPr>
        <p:spPr>
          <a:xfrm>
            <a:off x="619125" y="1234291"/>
            <a:ext cx="10972800" cy="4493538"/>
          </a:xfrm>
          <a:prstGeom prst="rect">
            <a:avLst/>
          </a:prstGeom>
          <a:noFill/>
        </p:spPr>
        <p:txBody>
          <a:bodyPr wrap="square">
            <a:spAutoFit/>
          </a:bodyPr>
          <a:lstStyle/>
          <a:p>
            <a:pPr marL="285750" indent="-285750" algn="just">
              <a:buFont typeface="Arial" panose="020B0604020202020204" pitchFamily="34" charset="0"/>
              <a:buChar char="•"/>
            </a:pPr>
            <a:r>
              <a:rPr lang="en-US" sz="2200" b="1" dirty="0">
                <a:solidFill>
                  <a:prstClr val="black"/>
                </a:solidFill>
                <a:latin typeface="Calibri"/>
              </a:rPr>
              <a:t>Biomedical Applications:</a:t>
            </a:r>
            <a:r>
              <a:rPr lang="en-US" sz="2200" dirty="0">
                <a:solidFill>
                  <a:prstClr val="black"/>
                </a:solidFill>
                <a:latin typeface="Calibri"/>
              </a:rPr>
              <a:t> Liquid crystals have been used in various biomedical applications, including drug delivery systems, biosensors, and tissue engineering. They can be used to encapsulate and release drugs at specific locations, detect biological molecules, and provide scaffolds for tissue growth</a:t>
            </a:r>
            <a:r>
              <a:rPr lang="en-US" sz="2200" dirty="0" smtClean="0">
                <a:solidFill>
                  <a:prstClr val="black"/>
                </a:solidFill>
                <a:latin typeface="Calibri"/>
              </a:rPr>
              <a:t>.</a:t>
            </a:r>
          </a:p>
          <a:p>
            <a:pPr marL="285750" indent="-285750" algn="just">
              <a:buFont typeface="Arial" panose="020B0604020202020204" pitchFamily="34" charset="0"/>
              <a:buChar char="•"/>
            </a:pPr>
            <a:endParaRPr lang="en-US" sz="2200" dirty="0">
              <a:solidFill>
                <a:prstClr val="black"/>
              </a:solidFill>
              <a:latin typeface="Calibri"/>
            </a:endParaRPr>
          </a:p>
          <a:p>
            <a:pPr marL="285750" indent="-285750" algn="just">
              <a:buFont typeface="Arial" panose="020B0604020202020204" pitchFamily="34" charset="0"/>
              <a:buChar char="•"/>
            </a:pPr>
            <a:r>
              <a:rPr lang="en-US" sz="2200" b="1" dirty="0">
                <a:solidFill>
                  <a:prstClr val="black"/>
                </a:solidFill>
                <a:latin typeface="Calibri"/>
              </a:rPr>
              <a:t>Electro-Optical Devices:</a:t>
            </a:r>
            <a:r>
              <a:rPr lang="en-US" sz="2200" dirty="0">
                <a:solidFill>
                  <a:prstClr val="black"/>
                </a:solidFill>
                <a:latin typeface="Calibri"/>
              </a:rPr>
              <a:t> Liquid crystals are used in electro-optical devices such as modulators, switches, and beam deflectors. By applying an electric field, the refractive index of liquid crystals can be changed, allowing for the manipulation of light propagation and beam steering.</a:t>
            </a:r>
          </a:p>
          <a:p>
            <a:pPr algn="just"/>
            <a:endParaRPr lang="en-US" sz="2200" dirty="0">
              <a:solidFill>
                <a:prstClr val="black"/>
              </a:solidFill>
              <a:latin typeface="Calibri"/>
            </a:endParaRPr>
          </a:p>
          <a:p>
            <a:pPr marL="285750" indent="-285750" algn="just">
              <a:buFont typeface="Arial" panose="020B0604020202020204" pitchFamily="34" charset="0"/>
              <a:buChar char="•"/>
            </a:pPr>
            <a:r>
              <a:rPr lang="en-US" sz="2200" dirty="0">
                <a:solidFill>
                  <a:prstClr val="black"/>
                </a:solidFill>
                <a:latin typeface="Calibri"/>
              </a:rPr>
              <a:t>These are just a few examples of the wide range of applications of liquid crystals. Their unique properties make them versatile materials in various fields, including electronics, optics, thermodynamics, and biomedicine.</a:t>
            </a:r>
          </a:p>
        </p:txBody>
      </p:sp>
    </p:spTree>
    <p:extLst>
      <p:ext uri="{BB962C8B-B14F-4D97-AF65-F5344CB8AC3E}">
        <p14:creationId xmlns="" xmlns:p14="http://schemas.microsoft.com/office/powerpoint/2010/main" val="14053687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srcRect/>
          <a:stretch>
            <a:fillRect/>
          </a:stretch>
        </p:blipFill>
        <p:spPr bwMode="auto">
          <a:xfrm>
            <a:off x="1809720" y="428604"/>
            <a:ext cx="8501122" cy="6224328"/>
          </a:xfrm>
          <a:prstGeom prst="rect">
            <a:avLst/>
          </a:prstGeom>
          <a:noFill/>
          <a:ln w="9525">
            <a:noFill/>
            <a:miter lim="800000"/>
            <a:headEnd/>
            <a:tailEnd/>
          </a:ln>
          <a:effectLst/>
        </p:spPr>
      </p:pic>
    </p:spTree>
    <p:extLst>
      <p:ext uri="{BB962C8B-B14F-4D97-AF65-F5344CB8AC3E}">
        <p14:creationId xmlns="" xmlns:p14="http://schemas.microsoft.com/office/powerpoint/2010/main" val="41723746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s://upload.wikimedia.org/wikipedia/commons/thumb/5/55/Moodring1.jpg/200px-Moodring1.jpg"/>
          <p:cNvPicPr>
            <a:picLocks noChangeAspect="1" noChangeArrowheads="1"/>
          </p:cNvPicPr>
          <p:nvPr/>
        </p:nvPicPr>
        <p:blipFill>
          <a:blip r:embed="rId3" cstate="print"/>
          <a:srcRect/>
          <a:stretch>
            <a:fillRect/>
          </a:stretch>
        </p:blipFill>
        <p:spPr bwMode="auto">
          <a:xfrm>
            <a:off x="7104112" y="0"/>
            <a:ext cx="3563888" cy="3933056"/>
          </a:xfrm>
          <a:prstGeom prst="rect">
            <a:avLst/>
          </a:prstGeom>
          <a:noFill/>
        </p:spPr>
      </p:pic>
      <p:pic>
        <p:nvPicPr>
          <p:cNvPr id="76804" name="Picture 4"/>
          <p:cNvPicPr>
            <a:picLocks noChangeAspect="1" noChangeArrowheads="1"/>
          </p:cNvPicPr>
          <p:nvPr/>
        </p:nvPicPr>
        <p:blipFill>
          <a:blip r:embed="rId4" cstate="print"/>
          <a:srcRect/>
          <a:stretch>
            <a:fillRect/>
          </a:stretch>
        </p:blipFill>
        <p:spPr bwMode="auto">
          <a:xfrm>
            <a:off x="1524000" y="0"/>
            <a:ext cx="5619750" cy="3501008"/>
          </a:xfrm>
          <a:prstGeom prst="rect">
            <a:avLst/>
          </a:prstGeom>
          <a:noFill/>
          <a:ln w="9525">
            <a:noFill/>
            <a:miter lim="800000"/>
            <a:headEnd/>
            <a:tailEnd/>
          </a:ln>
          <a:effectLst/>
        </p:spPr>
      </p:pic>
      <p:pic>
        <p:nvPicPr>
          <p:cNvPr id="76805" name="Picture 5"/>
          <p:cNvPicPr>
            <a:picLocks noChangeAspect="1" noChangeArrowheads="1"/>
          </p:cNvPicPr>
          <p:nvPr/>
        </p:nvPicPr>
        <p:blipFill>
          <a:blip r:embed="rId5" cstate="print"/>
          <a:srcRect/>
          <a:stretch>
            <a:fillRect/>
          </a:stretch>
        </p:blipFill>
        <p:spPr bwMode="auto">
          <a:xfrm>
            <a:off x="1524000" y="3501008"/>
            <a:ext cx="9144000" cy="3356992"/>
          </a:xfrm>
          <a:prstGeom prst="rect">
            <a:avLst/>
          </a:prstGeom>
          <a:noFill/>
          <a:ln w="9525">
            <a:noFill/>
            <a:miter lim="800000"/>
            <a:headEnd/>
            <a:tailEnd/>
          </a:ln>
          <a:effectLst/>
        </p:spPr>
      </p:pic>
    </p:spTree>
    <p:extLst>
      <p:ext uri="{BB962C8B-B14F-4D97-AF65-F5344CB8AC3E}">
        <p14:creationId xmlns="" xmlns:p14="http://schemas.microsoft.com/office/powerpoint/2010/main" val="16707452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AE9AE52-594E-45FF-AE33-61E52416F247}"/>
              </a:ext>
            </a:extLst>
          </p:cNvPr>
          <p:cNvSpPr/>
          <p:nvPr/>
        </p:nvSpPr>
        <p:spPr>
          <a:xfrm>
            <a:off x="215705" y="664932"/>
            <a:ext cx="11788726" cy="5632311"/>
          </a:xfrm>
          <a:prstGeom prst="rect">
            <a:avLst/>
          </a:prstGeom>
        </p:spPr>
        <p:txBody>
          <a:bodyPr wrap="square">
            <a:spAutoFit/>
          </a:bodyPr>
          <a:lstStyle/>
          <a:p>
            <a:pPr algn="just"/>
            <a:r>
              <a:rPr lang="en-US" b="1" dirty="0">
                <a:latin typeface="Arial" panose="020B0604020202020204" pitchFamily="34" charset="0"/>
              </a:rPr>
              <a:t>LCD </a:t>
            </a:r>
            <a:r>
              <a:rPr lang="en-US" dirty="0">
                <a:latin typeface="Arial" panose="020B0604020202020204" pitchFamily="34" charset="0"/>
              </a:rPr>
              <a:t>is a flat-panel display or other electronically modulated optical device that uses the light-modulating properties of liquid crystals combined with polarizers. </a:t>
            </a:r>
          </a:p>
          <a:p>
            <a:pPr algn="just"/>
            <a:endParaRPr lang="en-US" dirty="0">
              <a:latin typeface="Arial" panose="020B0604020202020204" pitchFamily="34" charset="0"/>
            </a:endParaRPr>
          </a:p>
          <a:p>
            <a:pPr algn="just"/>
            <a:r>
              <a:rPr lang="en-US" dirty="0">
                <a:latin typeface="Arial" panose="020B0604020202020204" pitchFamily="34" charset="0"/>
              </a:rPr>
              <a:t>Liquid crystals do not emit light directly but instead use a backlight or reflector to produce images in color or monochrome. LCDs are available to display arbitrary images or fixed images with low information content, which can be displayed or hidden.</a:t>
            </a:r>
          </a:p>
          <a:p>
            <a:pPr algn="just"/>
            <a:endParaRPr lang="en-US" dirty="0">
              <a:latin typeface="Arial" panose="020B0604020202020204" pitchFamily="34" charset="0"/>
            </a:endParaRPr>
          </a:p>
          <a:p>
            <a:pPr algn="just"/>
            <a:r>
              <a:rPr lang="en-US" dirty="0">
                <a:latin typeface="Arial" panose="020B0604020202020204" pitchFamily="34" charset="0"/>
              </a:rPr>
              <a:t>They use the same basic technology, except that arbitrary images are made from a matrix of small pixels, while other displays have larger elements. LCDs can either be normally on (positive) or off (negative), depending on the polarizer arrangement. </a:t>
            </a:r>
          </a:p>
          <a:p>
            <a:pPr algn="just"/>
            <a:endParaRPr lang="en-US" dirty="0">
              <a:latin typeface="Arial" panose="020B0604020202020204" pitchFamily="34" charset="0"/>
            </a:endParaRPr>
          </a:p>
          <a:p>
            <a:pPr algn="just"/>
            <a:r>
              <a:rPr lang="en-US" dirty="0">
                <a:latin typeface="Arial" panose="020B0604020202020204" pitchFamily="34" charset="0"/>
              </a:rPr>
              <a:t>For example, a character positive LCD with a backlight will have black lettering on a background that is the color of the backlight, and a character negative LCD will have a black background with the letters being of the same color as the backlight. Optical filters are added to white on blue LCDs to give them their characteristic appearance.</a:t>
            </a:r>
          </a:p>
          <a:p>
            <a:pPr algn="just"/>
            <a:r>
              <a:rPr lang="en-US" dirty="0">
                <a:latin typeface="Arial" panose="020B0604020202020204" pitchFamily="34" charset="0"/>
              </a:rPr>
              <a:t>LCDs are used in a wide range of applications, including LCD televisions, computer monitors, instrument panels, aircraft cockpit displays, and indoor and outdoor signage. </a:t>
            </a:r>
          </a:p>
          <a:p>
            <a:pPr algn="just"/>
            <a:endParaRPr lang="en-US" dirty="0">
              <a:latin typeface="Arial" panose="020B0604020202020204" pitchFamily="34" charset="0"/>
            </a:endParaRPr>
          </a:p>
          <a:p>
            <a:pPr algn="just"/>
            <a:r>
              <a:rPr lang="en-US" dirty="0">
                <a:latin typeface="Arial" panose="020B0604020202020204" pitchFamily="34" charset="0"/>
              </a:rPr>
              <a:t>Small LCD screens are common in LCD projectors and portable consumer devices such as digital cameras, watches, calculators, and mobile telephones, including smartphones. LCD screens have replaced heavy, bulky and less energy-efficient cathode-ray tube (CRT) displays in nearly all applications. </a:t>
            </a:r>
            <a:endParaRPr lang="en-US" b="0" i="0" dirty="0">
              <a:effectLst/>
              <a:latin typeface="Arial" panose="020B0604020202020204" pitchFamily="34" charset="0"/>
            </a:endParaRPr>
          </a:p>
        </p:txBody>
      </p:sp>
      <p:sp>
        <p:nvSpPr>
          <p:cNvPr id="3" name="TextBox 2">
            <a:extLst>
              <a:ext uri="{FF2B5EF4-FFF2-40B4-BE49-F238E27FC236}">
                <a16:creationId xmlns="" xmlns:a16="http://schemas.microsoft.com/office/drawing/2014/main" id="{3A81A537-90AA-EFBF-5E32-2B115B7DF9BE}"/>
              </a:ext>
            </a:extLst>
          </p:cNvPr>
          <p:cNvSpPr txBox="1"/>
          <p:nvPr/>
        </p:nvSpPr>
        <p:spPr>
          <a:xfrm>
            <a:off x="3867150" y="191425"/>
            <a:ext cx="3790950" cy="461665"/>
          </a:xfrm>
          <a:prstGeom prst="rect">
            <a:avLst/>
          </a:prstGeom>
          <a:noFill/>
        </p:spPr>
        <p:txBody>
          <a:bodyPr wrap="square">
            <a:spAutoFit/>
          </a:bodyPr>
          <a:lstStyle/>
          <a:p>
            <a:r>
              <a:rPr lang="en-US" sz="2400" b="1" dirty="0">
                <a:latin typeface="Arial" panose="020B0604020202020204" pitchFamily="34" charset="0"/>
              </a:rPr>
              <a:t>Liquid-crystal</a:t>
            </a:r>
            <a:r>
              <a:rPr lang="en-US" b="1" dirty="0">
                <a:latin typeface="Arial" panose="020B0604020202020204" pitchFamily="34" charset="0"/>
              </a:rPr>
              <a:t> display</a:t>
            </a:r>
            <a:r>
              <a:rPr lang="en-US" dirty="0">
                <a:latin typeface="Arial" panose="020B0604020202020204" pitchFamily="34" charset="0"/>
              </a:rPr>
              <a:t> (</a:t>
            </a:r>
            <a:r>
              <a:rPr lang="en-US" b="1" dirty="0">
                <a:latin typeface="Arial" panose="020B0604020202020204" pitchFamily="34" charset="0"/>
              </a:rPr>
              <a:t>LCD</a:t>
            </a:r>
            <a:r>
              <a:rPr lang="en-US" dirty="0">
                <a:latin typeface="Arial" panose="020B0604020202020204" pitchFamily="34" charset="0"/>
              </a:rPr>
              <a:t>) </a:t>
            </a:r>
          </a:p>
        </p:txBody>
      </p:sp>
    </p:spTree>
    <p:extLst>
      <p:ext uri="{BB962C8B-B14F-4D97-AF65-F5344CB8AC3E}">
        <p14:creationId xmlns="" xmlns:p14="http://schemas.microsoft.com/office/powerpoint/2010/main" val="21589286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A81A537-90AA-EFBF-5E32-2B115B7DF9BE}"/>
              </a:ext>
            </a:extLst>
          </p:cNvPr>
          <p:cNvSpPr txBox="1"/>
          <p:nvPr/>
        </p:nvSpPr>
        <p:spPr>
          <a:xfrm>
            <a:off x="3867150" y="191425"/>
            <a:ext cx="4476750" cy="461665"/>
          </a:xfrm>
          <a:prstGeom prst="rect">
            <a:avLst/>
          </a:prstGeom>
          <a:noFill/>
        </p:spPr>
        <p:txBody>
          <a:bodyPr wrap="square">
            <a:spAutoFit/>
          </a:bodyPr>
          <a:lstStyle/>
          <a:p>
            <a:r>
              <a:rPr lang="en-US" sz="2400" b="1" dirty="0">
                <a:latin typeface="Arial" panose="020B0604020202020204" pitchFamily="34" charset="0"/>
              </a:rPr>
              <a:t>Liquid-crystal display</a:t>
            </a:r>
            <a:r>
              <a:rPr lang="en-US" sz="2400" dirty="0">
                <a:latin typeface="Arial" panose="020B0604020202020204" pitchFamily="34" charset="0"/>
              </a:rPr>
              <a:t> (</a:t>
            </a:r>
            <a:r>
              <a:rPr lang="en-US" sz="2400" b="1" dirty="0">
                <a:latin typeface="Arial" panose="020B0604020202020204" pitchFamily="34" charset="0"/>
              </a:rPr>
              <a:t>LCD</a:t>
            </a:r>
            <a:r>
              <a:rPr lang="en-US" sz="2400" dirty="0">
                <a:latin typeface="Arial" panose="020B0604020202020204" pitchFamily="34" charset="0"/>
              </a:rPr>
              <a:t>) </a:t>
            </a:r>
          </a:p>
        </p:txBody>
      </p:sp>
      <p:pic>
        <p:nvPicPr>
          <p:cNvPr id="1026" name="Picture 2" descr="Technology : Displays Basics | Japan Display Inc.">
            <a:extLst>
              <a:ext uri="{FF2B5EF4-FFF2-40B4-BE49-F238E27FC236}">
                <a16:creationId xmlns="" xmlns:a16="http://schemas.microsoft.com/office/drawing/2014/main" id="{30BF2876-E412-63C3-B2F5-AD91D0949FB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74551" y="1233487"/>
            <a:ext cx="5993067" cy="3686175"/>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a:extLst>
              <a:ext uri="{FF2B5EF4-FFF2-40B4-BE49-F238E27FC236}">
                <a16:creationId xmlns="" xmlns:a16="http://schemas.microsoft.com/office/drawing/2014/main" id="{8ABFE379-FB06-279B-9231-CD1B8F3EE1A8}"/>
              </a:ext>
            </a:extLst>
          </p:cNvPr>
          <p:cNvPicPr>
            <a:picLocks noChangeAspect="1"/>
          </p:cNvPicPr>
          <p:nvPr/>
        </p:nvPicPr>
        <p:blipFill>
          <a:blip r:embed="rId3"/>
          <a:stretch>
            <a:fillRect/>
          </a:stretch>
        </p:blipFill>
        <p:spPr>
          <a:xfrm>
            <a:off x="6721573" y="695325"/>
            <a:ext cx="5029200" cy="5162550"/>
          </a:xfrm>
          <a:prstGeom prst="rect">
            <a:avLst/>
          </a:prstGeom>
        </p:spPr>
      </p:pic>
    </p:spTree>
    <p:extLst>
      <p:ext uri="{BB962C8B-B14F-4D97-AF65-F5344CB8AC3E}">
        <p14:creationId xmlns="" xmlns:p14="http://schemas.microsoft.com/office/powerpoint/2010/main" val="11031658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l="2155" t="10593" r="2714" b="2119"/>
          <a:stretch>
            <a:fillRect/>
          </a:stretch>
        </p:blipFill>
        <p:spPr bwMode="auto">
          <a:xfrm>
            <a:off x="962025" y="247650"/>
            <a:ext cx="10220325" cy="4638675"/>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xmlns="" id="{E6DBED99-9421-8A72-53BA-66F39C50BE84}"/>
              </a:ext>
            </a:extLst>
          </p:cNvPr>
          <p:cNvSpPr txBox="1"/>
          <p:nvPr/>
        </p:nvSpPr>
        <p:spPr>
          <a:xfrm>
            <a:off x="4254500" y="5160129"/>
            <a:ext cx="6096000" cy="369332"/>
          </a:xfrm>
          <a:prstGeom prst="rect">
            <a:avLst/>
          </a:prstGeom>
          <a:noFill/>
        </p:spPr>
        <p:txBody>
          <a:bodyPr wrap="square">
            <a:spAutoFit/>
          </a:bodyPr>
          <a:lstStyle/>
          <a:p>
            <a:r>
              <a:rPr lang="en-IN" dirty="0"/>
              <a:t>https://www.youtube.com/watch?v=F0aeFniieB8&amp;list=PPSV</a:t>
            </a:r>
          </a:p>
        </p:txBody>
      </p:sp>
      <p:sp>
        <p:nvSpPr>
          <p:cNvPr id="7" name="TextBox 6">
            <a:extLst>
              <a:ext uri="{FF2B5EF4-FFF2-40B4-BE49-F238E27FC236}">
                <a16:creationId xmlns:a16="http://schemas.microsoft.com/office/drawing/2014/main" xmlns="" id="{5ACB0FE3-CD15-E985-37C3-A7BDE60016C2}"/>
              </a:ext>
            </a:extLst>
          </p:cNvPr>
          <p:cNvSpPr txBox="1"/>
          <p:nvPr/>
        </p:nvSpPr>
        <p:spPr>
          <a:xfrm>
            <a:off x="4206875" y="5643999"/>
            <a:ext cx="6146800" cy="369332"/>
          </a:xfrm>
          <a:prstGeom prst="rect">
            <a:avLst/>
          </a:prstGeom>
          <a:noFill/>
        </p:spPr>
        <p:txBody>
          <a:bodyPr wrap="square">
            <a:spAutoFit/>
          </a:bodyPr>
          <a:lstStyle/>
          <a:p>
            <a:r>
              <a:rPr lang="en-IN" dirty="0"/>
              <a:t>https://www.youtube.com/watch?v=Gt0vRVVlV-I&amp;list=PPSV</a:t>
            </a:r>
          </a:p>
        </p:txBody>
      </p:sp>
      <p:sp>
        <p:nvSpPr>
          <p:cNvPr id="8" name="Rectangle 7"/>
          <p:cNvSpPr/>
          <p:nvPr/>
        </p:nvSpPr>
        <p:spPr>
          <a:xfrm>
            <a:off x="0" y="6391960"/>
            <a:ext cx="11125200" cy="307777"/>
          </a:xfrm>
          <a:prstGeom prst="rect">
            <a:avLst/>
          </a:prstGeom>
        </p:spPr>
        <p:txBody>
          <a:bodyPr wrap="square">
            <a:spAutoFit/>
          </a:bodyPr>
          <a:lstStyle/>
          <a:p>
            <a:r>
              <a:rPr lang="en-US" sz="1400" dirty="0" smtClean="0"/>
              <a:t>TFT is Thin Film Transistor. It is a display screen technique used in LCD (liquid crystal display)</a:t>
            </a:r>
            <a:endParaRPr lang="en-US" sz="1400" dirty="0"/>
          </a:p>
        </p:txBody>
      </p:sp>
    </p:spTree>
    <p:extLst>
      <p:ext uri="{BB962C8B-B14F-4D97-AF65-F5344CB8AC3E}">
        <p14:creationId xmlns="" xmlns:p14="http://schemas.microsoft.com/office/powerpoint/2010/main" val="11031658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2A017379-2E19-8ECD-6066-724A07BCA914}"/>
              </a:ext>
            </a:extLst>
          </p:cNvPr>
          <p:cNvSpPr txBox="1"/>
          <p:nvPr/>
        </p:nvSpPr>
        <p:spPr>
          <a:xfrm>
            <a:off x="-1" y="610136"/>
            <a:ext cx="9324975" cy="5940088"/>
          </a:xfrm>
          <a:prstGeom prst="rect">
            <a:avLst/>
          </a:prstGeom>
          <a:noFill/>
        </p:spPr>
        <p:txBody>
          <a:bodyPr wrap="square">
            <a:spAutoFit/>
          </a:bodyPr>
          <a:lstStyle/>
          <a:p>
            <a:pPr algn="just"/>
            <a:r>
              <a:rPr lang="en-US" sz="2000" b="1" dirty="0"/>
              <a:t>What Is Optical Switch</a:t>
            </a:r>
            <a:r>
              <a:rPr lang="en-US" sz="2000" b="1" dirty="0" smtClean="0"/>
              <a:t>?</a:t>
            </a:r>
          </a:p>
          <a:p>
            <a:pPr marL="285750" indent="-285750" algn="just">
              <a:buFont typeface="Arial" panose="020B0604020202020204" pitchFamily="34" charset="0"/>
              <a:buChar char="•"/>
            </a:pPr>
            <a:r>
              <a:rPr lang="en-US" sz="2000" dirty="0" smtClean="0">
                <a:cs typeface="Times New Roman" panose="02020603050405020304" pitchFamily="18" charset="0"/>
              </a:rPr>
              <a:t>An optical switch is a multi-port network bridge, which connects multiple optic fibers to each other and controls data packets routing between inputs and outputs. Some optical switches convert light to electrical data before forwarding it and converting it into a light signal again.</a:t>
            </a:r>
          </a:p>
          <a:p>
            <a:pPr marL="285750" indent="-285750" algn="just">
              <a:buFont typeface="Arial" panose="020B0604020202020204" pitchFamily="34" charset="0"/>
              <a:buChar char="•"/>
            </a:pPr>
            <a:r>
              <a:rPr lang="en-US" sz="2000" dirty="0" smtClean="0">
                <a:cs typeface="Times New Roman" panose="02020603050405020304" pitchFamily="18" charset="0"/>
              </a:rPr>
              <a:t>Allows one optical signal to control another optical signal that is control of light by light. </a:t>
            </a:r>
            <a:endParaRPr lang="en-US" sz="2000" b="1" dirty="0"/>
          </a:p>
          <a:p>
            <a:pPr marL="342900" indent="-342900" algn="just">
              <a:buFont typeface="Arial" panose="020B0604020202020204" pitchFamily="34" charset="0"/>
              <a:buChar char="•"/>
            </a:pPr>
            <a:r>
              <a:rPr lang="en-US" sz="2000" b="0" i="0" dirty="0">
                <a:solidFill>
                  <a:srgbClr val="000000"/>
                </a:solidFill>
                <a:effectLst/>
              </a:rPr>
              <a:t>As the name implies, the optical switch uses light induction to trigger the switches. </a:t>
            </a:r>
            <a:r>
              <a:rPr lang="en-US" sz="2000" dirty="0"/>
              <a:t>The most direct understanding of optical switch is a device used to open or close an optical circuit. It consists of mechanical, optomechanical, or electronic types. </a:t>
            </a:r>
          </a:p>
          <a:p>
            <a:pPr marL="342900" indent="-342900" algn="just">
              <a:buFont typeface="Arial" panose="020B0604020202020204" pitchFamily="34" charset="0"/>
              <a:buChar char="•"/>
            </a:pPr>
            <a:r>
              <a:rPr lang="en-US" sz="2000" dirty="0"/>
              <a:t> </a:t>
            </a:r>
            <a:r>
              <a:rPr lang="en-US" sz="2000" b="0" i="0" dirty="0">
                <a:solidFill>
                  <a:srgbClr val="000000"/>
                </a:solidFill>
                <a:effectLst/>
              </a:rPr>
              <a:t>It works with the mechanical switch to block the light beam. When the switch is pressed, the stem of the switch moves downward, triggering the light sensor on the </a:t>
            </a:r>
            <a:r>
              <a:rPr lang="en-US" sz="2000" i="0" dirty="0">
                <a:effectLst/>
              </a:rPr>
              <a:t>PCB </a:t>
            </a:r>
            <a:r>
              <a:rPr lang="en-US" sz="2000" dirty="0" smtClean="0">
                <a:latin typeface="Times New Roman" panose="02020603050405020304" pitchFamily="18" charset="0"/>
                <a:cs typeface="Times New Roman" panose="02020603050405020304" pitchFamily="18" charset="0"/>
              </a:rPr>
              <a:t>(Printed Circuit Board) </a:t>
            </a:r>
            <a:r>
              <a:rPr lang="en-US" sz="2000" b="0" i="0" dirty="0" smtClean="0">
                <a:solidFill>
                  <a:srgbClr val="000000"/>
                </a:solidFill>
                <a:effectLst/>
              </a:rPr>
              <a:t>and </a:t>
            </a:r>
            <a:r>
              <a:rPr lang="en-US" sz="2000" b="0" i="0" dirty="0">
                <a:solidFill>
                  <a:srgbClr val="000000"/>
                </a:solidFill>
                <a:effectLst/>
              </a:rPr>
              <a:t>activating the key. </a:t>
            </a:r>
          </a:p>
          <a:p>
            <a:pPr marL="342900" indent="-342900" algn="just">
              <a:buFont typeface="Arial" panose="020B0604020202020204" pitchFamily="34" charset="0"/>
              <a:buChar char="•"/>
            </a:pPr>
            <a:r>
              <a:rPr lang="en-US" sz="2000" b="0" i="0" dirty="0">
                <a:solidFill>
                  <a:srgbClr val="000000"/>
                </a:solidFill>
                <a:effectLst/>
              </a:rPr>
              <a:t>That’s why optical switches are faster than the traditional switch as no physical contact is needed to send an electrical signal; eliminating the need for a debounce delay. Also, because there is no physical contact, these switches are usually more durable. </a:t>
            </a:r>
          </a:p>
          <a:p>
            <a:pPr marL="342900" indent="-342900" algn="just">
              <a:buFont typeface="Arial" panose="020B0604020202020204" pitchFamily="34" charset="0"/>
              <a:buChar char="•"/>
            </a:pPr>
            <a:r>
              <a:rPr lang="en-US" sz="2000" b="0" i="0" dirty="0">
                <a:solidFill>
                  <a:srgbClr val="000000"/>
                </a:solidFill>
                <a:effectLst/>
              </a:rPr>
              <a:t>The lifespan of the traditional switch is 50 million key presses while the optical switch can double that life span and can last 100 million. </a:t>
            </a:r>
            <a:endParaRPr lang="en-IN" sz="2000" dirty="0"/>
          </a:p>
        </p:txBody>
      </p:sp>
      <p:graphicFrame>
        <p:nvGraphicFramePr>
          <p:cNvPr id="9" name="Table 8">
            <a:extLst>
              <a:ext uri="{FF2B5EF4-FFF2-40B4-BE49-F238E27FC236}">
                <a16:creationId xmlns="" xmlns:a16="http://schemas.microsoft.com/office/drawing/2014/main" id="{38702971-F557-F652-05D6-14E27FF84718}"/>
              </a:ext>
            </a:extLst>
          </p:cNvPr>
          <p:cNvGraphicFramePr>
            <a:graphicFrameLocks noGrp="1"/>
          </p:cNvGraphicFramePr>
          <p:nvPr>
            <p:extLst>
              <p:ext uri="{D42A27DB-BD31-4B8C-83A1-F6EECF244321}">
                <p14:modId xmlns="" xmlns:p14="http://schemas.microsoft.com/office/powerpoint/2010/main" val="580393895"/>
              </p:ext>
            </p:extLst>
          </p:nvPr>
        </p:nvGraphicFramePr>
        <p:xfrm>
          <a:off x="2614930" y="96520"/>
          <a:ext cx="6962140" cy="575936"/>
        </p:xfrm>
        <a:graphic>
          <a:graphicData uri="http://schemas.openxmlformats.org/drawingml/2006/table">
            <a:tbl>
              <a:tblPr firstRow="1" firstCol="1" bandRow="1">
                <a:tableStyleId>{5C22544A-7EE6-4342-B048-85BDC9FD1C3A}</a:tableStyleId>
              </a:tblPr>
              <a:tblGrid>
                <a:gridCol w="6962140">
                  <a:extLst>
                    <a:ext uri="{9D8B030D-6E8A-4147-A177-3AD203B41FA5}">
                      <a16:colId xmlns="" xmlns:a16="http://schemas.microsoft.com/office/drawing/2014/main" val="3144066494"/>
                    </a:ext>
                  </a:extLst>
                </a:gridCol>
              </a:tblGrid>
              <a:tr h="575936">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3200" dirty="0">
                          <a:effectLst/>
                        </a:rPr>
                        <a:t>Applications of LCs in optical switches</a:t>
                      </a:r>
                      <a:endParaRPr lang="en-IN" sz="3200" dirty="0">
                        <a:effectLst/>
                        <a:latin typeface="Calibri" panose="020F0502020204030204" pitchFamily="34" charset="0"/>
                        <a:ea typeface="Calibri" panose="020F0502020204030204" pitchFamily="34" charset="0"/>
                        <a:cs typeface="Mangal" panose="02040503050203030202" pitchFamily="18" charset="0"/>
                      </a:endParaRPr>
                    </a:p>
                  </a:txBody>
                  <a:tcPr marL="67235" marR="67235" marT="0" marB="0" anchor="ctr">
                    <a:solidFill>
                      <a:schemeClr val="tx1"/>
                    </a:solidFill>
                  </a:tcPr>
                </a:tc>
                <a:extLst>
                  <a:ext uri="{0D108BD9-81ED-4DB2-BD59-A6C34878D82A}">
                    <a16:rowId xmlns="" xmlns:a16="http://schemas.microsoft.com/office/drawing/2014/main" val="3055952658"/>
                  </a:ext>
                </a:extLst>
              </a:tr>
            </a:tbl>
          </a:graphicData>
        </a:graphic>
      </p:graphicFrame>
      <p:pic>
        <p:nvPicPr>
          <p:cNvPr id="10" name="Picture 9">
            <a:extLst>
              <a:ext uri="{FF2B5EF4-FFF2-40B4-BE49-F238E27FC236}">
                <a16:creationId xmlns="" xmlns:a16="http://schemas.microsoft.com/office/drawing/2014/main" id="{0DA0EBA0-0C56-AACD-08AD-8217AC0C91BA}"/>
              </a:ext>
            </a:extLst>
          </p:cNvPr>
          <p:cNvPicPr>
            <a:picLocks noChangeAspect="1"/>
          </p:cNvPicPr>
          <p:nvPr/>
        </p:nvPicPr>
        <p:blipFill>
          <a:blip r:embed="rId2" cstate="print"/>
          <a:srcRect l="11564" t="3706" r="7086"/>
          <a:stretch>
            <a:fillRect/>
          </a:stretch>
        </p:blipFill>
        <p:spPr>
          <a:xfrm>
            <a:off x="9220200" y="4171950"/>
            <a:ext cx="2971799" cy="2524125"/>
          </a:xfrm>
          <a:prstGeom prst="rect">
            <a:avLst/>
          </a:prstGeom>
          <a:blipFill>
            <a:blip r:embed="rId3"/>
            <a:tile tx="0" ty="0" sx="100000" sy="100000" flip="none" algn="tl"/>
          </a:blipFill>
        </p:spPr>
      </p:pic>
      <p:pic>
        <p:nvPicPr>
          <p:cNvPr id="11" name="Picture 10">
            <a:extLst>
              <a:ext uri="{FF2B5EF4-FFF2-40B4-BE49-F238E27FC236}">
                <a16:creationId xmlns="" xmlns:a16="http://schemas.microsoft.com/office/drawing/2014/main" id="{993813DF-B607-BE27-4B2B-3CA022AD878B}"/>
              </a:ext>
            </a:extLst>
          </p:cNvPr>
          <p:cNvPicPr>
            <a:picLocks noChangeAspect="1"/>
          </p:cNvPicPr>
          <p:nvPr/>
        </p:nvPicPr>
        <p:blipFill>
          <a:blip r:embed="rId4" cstate="print"/>
          <a:stretch>
            <a:fillRect/>
          </a:stretch>
        </p:blipFill>
        <p:spPr>
          <a:xfrm>
            <a:off x="9518650" y="686435"/>
            <a:ext cx="2428240" cy="2428240"/>
          </a:xfrm>
          <a:prstGeom prst="rect">
            <a:avLst/>
          </a:prstGeom>
        </p:spPr>
      </p:pic>
    </p:spTree>
    <p:extLst>
      <p:ext uri="{BB962C8B-B14F-4D97-AF65-F5344CB8AC3E}">
        <p14:creationId xmlns="" xmlns:p14="http://schemas.microsoft.com/office/powerpoint/2010/main" val="626441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 xmlns:a16="http://schemas.microsoft.com/office/drawing/2014/main" id="{38702971-F557-F652-05D6-14E27FF84718}"/>
              </a:ext>
            </a:extLst>
          </p:cNvPr>
          <p:cNvGraphicFramePr>
            <a:graphicFrameLocks noGrp="1"/>
          </p:cNvGraphicFramePr>
          <p:nvPr/>
        </p:nvGraphicFramePr>
        <p:xfrm>
          <a:off x="2614930" y="96520"/>
          <a:ext cx="6962140" cy="575936"/>
        </p:xfrm>
        <a:graphic>
          <a:graphicData uri="http://schemas.openxmlformats.org/drawingml/2006/table">
            <a:tbl>
              <a:tblPr firstRow="1" firstCol="1" bandRow="1">
                <a:tableStyleId>{5C22544A-7EE6-4342-B048-85BDC9FD1C3A}</a:tableStyleId>
              </a:tblPr>
              <a:tblGrid>
                <a:gridCol w="6962140">
                  <a:extLst>
                    <a:ext uri="{9D8B030D-6E8A-4147-A177-3AD203B41FA5}">
                      <a16:colId xmlns="" xmlns:a16="http://schemas.microsoft.com/office/drawing/2014/main" val="3144066494"/>
                    </a:ext>
                  </a:extLst>
                </a:gridCol>
              </a:tblGrid>
              <a:tr h="575936">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3200" dirty="0">
                          <a:effectLst/>
                        </a:rPr>
                        <a:t>Applications of LCs in optical switches</a:t>
                      </a:r>
                      <a:endParaRPr lang="en-IN" sz="3200" dirty="0">
                        <a:effectLst/>
                        <a:latin typeface="Calibri" panose="020F0502020204030204" pitchFamily="34" charset="0"/>
                        <a:ea typeface="Calibri" panose="020F0502020204030204" pitchFamily="34" charset="0"/>
                        <a:cs typeface="Mangal" panose="02040503050203030202" pitchFamily="18" charset="0"/>
                      </a:endParaRPr>
                    </a:p>
                  </a:txBody>
                  <a:tcPr marL="67235" marR="67235" marT="0" marB="0" anchor="ctr">
                    <a:solidFill>
                      <a:schemeClr val="tx1"/>
                    </a:solidFill>
                  </a:tcPr>
                </a:tc>
                <a:extLst>
                  <a:ext uri="{0D108BD9-81ED-4DB2-BD59-A6C34878D82A}">
                    <a16:rowId xmlns="" xmlns:a16="http://schemas.microsoft.com/office/drawing/2014/main" val="3055952658"/>
                  </a:ext>
                </a:extLst>
              </a:tr>
            </a:tbl>
          </a:graphicData>
        </a:graphic>
      </p:graphicFrame>
      <p:sp>
        <p:nvSpPr>
          <p:cNvPr id="2" name="TextBox 1">
            <a:extLst>
              <a:ext uri="{FF2B5EF4-FFF2-40B4-BE49-F238E27FC236}">
                <a16:creationId xmlns="" xmlns:a16="http://schemas.microsoft.com/office/drawing/2014/main" id="{340FBC8A-F094-1034-48B5-45AACDF704D5}"/>
              </a:ext>
            </a:extLst>
          </p:cNvPr>
          <p:cNvSpPr txBox="1"/>
          <p:nvPr/>
        </p:nvSpPr>
        <p:spPr>
          <a:xfrm>
            <a:off x="0" y="835085"/>
            <a:ext cx="11663680" cy="3416320"/>
          </a:xfrm>
          <a:prstGeom prst="rect">
            <a:avLst/>
          </a:prstGeom>
          <a:noFill/>
        </p:spPr>
        <p:txBody>
          <a:bodyPr wrap="square">
            <a:spAutoFit/>
          </a:bodyPr>
          <a:lstStyle/>
          <a:p>
            <a:pPr marL="342900" indent="-342900" algn="just">
              <a:buFont typeface="Arial" panose="020B0604020202020204" pitchFamily="34" charset="0"/>
              <a:buChar char="•"/>
            </a:pPr>
            <a:r>
              <a:rPr lang="en-US" sz="2400" dirty="0"/>
              <a:t>In the past few years, LC cells appear as one of the promising technologies to achieve optical switching in telecommunications networks as these devices do not need moving parts to switch, but a control voltage. Also, optical switching employs liquid crystal (LC) materials due to their extreme sensitivity to applied fields, low power consumption, long lifetime and to their low cost.</a:t>
            </a:r>
          </a:p>
          <a:p>
            <a:pPr algn="just"/>
            <a:endParaRPr lang="en-US" sz="2400" dirty="0"/>
          </a:p>
          <a:p>
            <a:pPr marL="342900" indent="-342900" algn="just">
              <a:buFont typeface="Arial" panose="020B0604020202020204" pitchFamily="34" charset="0"/>
              <a:buChar char="•"/>
            </a:pPr>
            <a:r>
              <a:rPr lang="en-US" sz="2400" b="1" dirty="0"/>
              <a:t>Optical switches are based on twisted nematic (TN) LCs and surface-stabilized ferroelectric liquid crystals (SSFLC). More recently, systems based on polymer-dispersed liquid crystal (PDLC) have also been developed.</a:t>
            </a:r>
            <a:endParaRPr lang="en-IN" sz="2400" b="1" dirty="0"/>
          </a:p>
        </p:txBody>
      </p:sp>
    </p:spTree>
    <p:extLst>
      <p:ext uri="{BB962C8B-B14F-4D97-AF65-F5344CB8AC3E}">
        <p14:creationId xmlns="" xmlns:p14="http://schemas.microsoft.com/office/powerpoint/2010/main" val="13887494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548820"/>
            <a:ext cx="11801475" cy="209550"/>
          </a:xfrm>
        </p:spPr>
        <p:txBody>
          <a:bodyPr>
            <a:noAutofit/>
          </a:bodyPr>
          <a:lstStyle/>
          <a:p>
            <a:pPr algn="ctr"/>
            <a:r>
              <a:rPr lang="en-US" sz="2400" b="1" dirty="0">
                <a:latin typeface="+mn-lt"/>
              </a:rPr>
              <a:t>How Does Optical Switch Work</a:t>
            </a:r>
            <a:r>
              <a:rPr lang="en-US" sz="2400" dirty="0"/>
              <a:t/>
            </a:r>
            <a:br>
              <a:rPr lang="en-US" sz="2400" dirty="0"/>
            </a:br>
            <a:r>
              <a:rPr lang="en-US" sz="2400" dirty="0"/>
              <a:t/>
            </a:r>
            <a:br>
              <a:rPr lang="en-US" sz="2400" dirty="0"/>
            </a:br>
            <a:endParaRPr lang="en-IN" sz="2400" dirty="0">
              <a:latin typeface="Times New Roman" panose="02020603050405020304" pitchFamily="18" charset="0"/>
              <a:cs typeface="Times New Roman" panose="02020603050405020304" pitchFamily="18" charset="0"/>
            </a:endParaRPr>
          </a:p>
        </p:txBody>
      </p:sp>
      <p:pic>
        <p:nvPicPr>
          <p:cNvPr id="6" name="Picture 2" descr="optomechanical switch-worki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20087" y="3429000"/>
            <a:ext cx="7239000" cy="300196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009F7D6A-8BFC-3281-454E-4BE99A0466F1}"/>
              </a:ext>
            </a:extLst>
          </p:cNvPr>
          <p:cNvSpPr txBox="1"/>
          <p:nvPr/>
        </p:nvSpPr>
        <p:spPr>
          <a:xfrm>
            <a:off x="457199" y="636588"/>
            <a:ext cx="11344276" cy="2677656"/>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optical switch is a technology that operates on fiber optic circuit to work similar to traditional electrical network switches. The optical switch we mainly mentioned here is operated by mechanical means which physically move fiber or other bulk optic elements.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For example, the opto-mechanical switch redirected an optical signal by moving fiber by means of a mechanical device are typically stepper motor driven. It move a mirror(prisms, or directional couplers) that directs the light from the input to the desired output.</a:t>
            </a:r>
            <a:br>
              <a:rPr lang="en-US" sz="2400" dirty="0">
                <a:latin typeface="Times New Roman" panose="02020603050405020304" pitchFamily="18" charset="0"/>
                <a:cs typeface="Times New Roman" panose="02020603050405020304" pitchFamily="18" charset="0"/>
              </a:rPr>
            </a:br>
            <a:endParaRPr lang="en-IN" sz="2400" dirty="0"/>
          </a:p>
        </p:txBody>
      </p:sp>
    </p:spTree>
    <p:extLst>
      <p:ext uri="{BB962C8B-B14F-4D97-AF65-F5344CB8AC3E}">
        <p14:creationId xmlns="" xmlns:p14="http://schemas.microsoft.com/office/powerpoint/2010/main" val="99022416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703385" y="1066801"/>
            <a:ext cx="10860258" cy="2677656"/>
          </a:xfrm>
          <a:prstGeom prst="rect">
            <a:avLst/>
          </a:prstGeom>
          <a:noFill/>
          <a:ln w="9525">
            <a:noFill/>
            <a:miter lim="800000"/>
            <a:headEnd/>
            <a:tailEnd/>
          </a:ln>
        </p:spPr>
        <p:txBody>
          <a:bodyPr wrap="square">
            <a:spAutoFit/>
          </a:bodyPr>
          <a:lstStyle/>
          <a:p>
            <a:pPr algn="just"/>
            <a:r>
              <a:rPr lang="en-GB" sz="2800" b="1" i="1" u="sng" dirty="0">
                <a:solidFill>
                  <a:srgbClr val="C00000"/>
                </a:solidFill>
                <a:latin typeface="Calibri body"/>
                <a:cs typeface="Times New Roman" pitchFamily="18" charset="0"/>
              </a:rPr>
              <a:t>Bond Orientational Order: </a:t>
            </a:r>
            <a:r>
              <a:rPr lang="en-GB" sz="2800" dirty="0">
                <a:solidFill>
                  <a:srgbClr val="002060"/>
                </a:solidFill>
                <a:latin typeface="Calibri body"/>
                <a:cs typeface="Times New Roman" pitchFamily="18" charset="0"/>
              </a:rPr>
              <a:t>describes a line joining the centres of nearest neighbour molecules without requiring a regular spacing along that line. </a:t>
            </a:r>
          </a:p>
          <a:p>
            <a:pPr algn="just"/>
            <a:endParaRPr lang="en-GB" sz="2800" dirty="0">
              <a:solidFill>
                <a:srgbClr val="002060"/>
              </a:solidFill>
              <a:latin typeface="Calibri body"/>
              <a:cs typeface="Times New Roman" pitchFamily="18" charset="0"/>
            </a:endParaRPr>
          </a:p>
          <a:p>
            <a:pPr algn="just"/>
            <a:r>
              <a:rPr lang="en-GB" sz="2800" dirty="0">
                <a:solidFill>
                  <a:srgbClr val="002060"/>
                </a:solidFill>
                <a:latin typeface="Calibri body"/>
                <a:cs typeface="Times New Roman" pitchFamily="18" charset="0"/>
              </a:rPr>
              <a:t>Positional order + Orientational order = crystal phase </a:t>
            </a:r>
          </a:p>
          <a:p>
            <a:pPr algn="just"/>
            <a:endParaRPr lang="en-GB" sz="2800" dirty="0">
              <a:solidFill>
                <a:srgbClr val="002060"/>
              </a:solidFill>
              <a:latin typeface="Calibri body"/>
              <a:cs typeface="Times New Roman" pitchFamily="18" charset="0"/>
            </a:endParaRPr>
          </a:p>
          <a:p>
            <a:pPr algn="just"/>
            <a:r>
              <a:rPr lang="en-GB" sz="2800" dirty="0">
                <a:solidFill>
                  <a:srgbClr val="002060"/>
                </a:solidFill>
                <a:latin typeface="Calibri body"/>
                <a:cs typeface="Times New Roman" pitchFamily="18" charset="0"/>
              </a:rPr>
              <a:t>Varying Positional order + Orientational order = LC phase</a:t>
            </a:r>
          </a:p>
        </p:txBody>
      </p:sp>
      <p:pic>
        <p:nvPicPr>
          <p:cNvPr id="5" name="Picture 6"/>
          <p:cNvPicPr>
            <a:picLocks noChangeAspect="1" noChangeArrowheads="1"/>
          </p:cNvPicPr>
          <p:nvPr/>
        </p:nvPicPr>
        <p:blipFill>
          <a:blip r:embed="rId2"/>
          <a:srcRect/>
          <a:stretch>
            <a:fillRect/>
          </a:stretch>
        </p:blipFill>
        <p:spPr bwMode="auto">
          <a:xfrm>
            <a:off x="4037428" y="4114801"/>
            <a:ext cx="2972972" cy="22297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C3CCEDCD-4DDE-57CA-7DE8-02C2973A0BF8}"/>
              </a:ext>
            </a:extLst>
          </p:cNvPr>
          <p:cNvSpPr txBox="1"/>
          <p:nvPr/>
        </p:nvSpPr>
        <p:spPr>
          <a:xfrm>
            <a:off x="375082" y="377197"/>
            <a:ext cx="11192522" cy="5909310"/>
          </a:xfrm>
          <a:prstGeom prst="rect">
            <a:avLst/>
          </a:prstGeom>
          <a:noFill/>
        </p:spPr>
        <p:txBody>
          <a:bodyPr wrap="square">
            <a:spAutoFit/>
          </a:bodyPr>
          <a:lstStyle/>
          <a:p>
            <a:pPr algn="l"/>
            <a:r>
              <a:rPr lang="en-US" b="1" i="0" dirty="0">
                <a:solidFill>
                  <a:srgbClr val="2A2B2A"/>
                </a:solidFill>
                <a:effectLst/>
                <a:latin typeface="Lato" panose="020F0502020204030203" pitchFamily="34" charset="0"/>
              </a:rPr>
              <a:t>Why choose the optical switches?</a:t>
            </a:r>
            <a:br>
              <a:rPr lang="en-US" b="1" i="0" dirty="0">
                <a:solidFill>
                  <a:srgbClr val="2A2B2A"/>
                </a:solidFill>
                <a:effectLst/>
                <a:latin typeface="Lato" panose="020F0502020204030203" pitchFamily="34" charset="0"/>
              </a:rPr>
            </a:br>
            <a:endParaRPr lang="en-US" b="1" i="0" dirty="0">
              <a:solidFill>
                <a:srgbClr val="2A2B2A"/>
              </a:solidFill>
              <a:effectLst/>
              <a:latin typeface="Lato" panose="020F0502020204030203" pitchFamily="34" charset="0"/>
            </a:endParaRPr>
          </a:p>
          <a:p>
            <a:pPr algn="l"/>
            <a:r>
              <a:rPr lang="en-US" b="0" i="0" dirty="0">
                <a:solidFill>
                  <a:srgbClr val="2A2B2A"/>
                </a:solidFill>
                <a:effectLst/>
                <a:latin typeface="Lato" panose="020F0502020204030203" pitchFamily="34" charset="0"/>
              </a:rPr>
              <a:t>Here are some advantages optical switches offer:</a:t>
            </a:r>
          </a:p>
          <a:p>
            <a:pPr algn="l"/>
            <a:endParaRPr lang="en-US" b="0" i="0" dirty="0">
              <a:solidFill>
                <a:srgbClr val="2A2B2A"/>
              </a:solidFill>
              <a:effectLst/>
              <a:latin typeface="Lato" panose="020F0502020204030203" pitchFamily="34" charset="0"/>
            </a:endParaRPr>
          </a:p>
          <a:p>
            <a:pPr algn="l"/>
            <a:r>
              <a:rPr lang="en-US" b="1" i="0" dirty="0">
                <a:solidFill>
                  <a:srgbClr val="2A2B2A"/>
                </a:solidFill>
                <a:effectLst/>
                <a:latin typeface="Lato" panose="020F0502020204030203" pitchFamily="34" charset="0"/>
              </a:rPr>
              <a:t>1. Optical switches have a faster and more sensitive trigger response. </a:t>
            </a:r>
            <a:br>
              <a:rPr lang="en-US" b="1" i="0" dirty="0">
                <a:solidFill>
                  <a:srgbClr val="2A2B2A"/>
                </a:solidFill>
                <a:effectLst/>
                <a:latin typeface="Lato" panose="020F0502020204030203" pitchFamily="34" charset="0"/>
              </a:rPr>
            </a:br>
            <a:endParaRPr lang="en-US" b="1" i="0" dirty="0">
              <a:solidFill>
                <a:srgbClr val="2A2B2A"/>
              </a:solidFill>
              <a:effectLst/>
              <a:latin typeface="Lato" panose="020F0502020204030203" pitchFamily="34" charset="0"/>
            </a:endParaRPr>
          </a:p>
          <a:p>
            <a:pPr algn="l"/>
            <a:r>
              <a:rPr lang="en-US" b="0" i="0" dirty="0">
                <a:solidFill>
                  <a:srgbClr val="2A2B2A"/>
                </a:solidFill>
                <a:effectLst/>
                <a:latin typeface="Lato" panose="020F0502020204030203" pitchFamily="34" charset="0"/>
              </a:rPr>
              <a:t>Since optical switches are triggered by the acceptance of optical, as long as the displacement blocks the optical, it can produce a signal. So at a microscopic level, optical switches will respond faster than mechanical switches. In situations that require a high degree of low latency, such as gaming, for example, optical switches will offer a faster response rate.</a:t>
            </a:r>
          </a:p>
          <a:p>
            <a:pPr algn="l"/>
            <a:endParaRPr lang="en-US" dirty="0">
              <a:solidFill>
                <a:srgbClr val="2A2B2A"/>
              </a:solidFill>
              <a:latin typeface="Lato" panose="020F0502020204030203" pitchFamily="34" charset="0"/>
            </a:endParaRPr>
          </a:p>
          <a:p>
            <a:pPr algn="l"/>
            <a:endParaRPr lang="en-US" b="1" i="0" dirty="0">
              <a:solidFill>
                <a:srgbClr val="2A2B2A"/>
              </a:solidFill>
              <a:effectLst/>
              <a:latin typeface="Lato" panose="020F0502020204030203" pitchFamily="34" charset="0"/>
            </a:endParaRPr>
          </a:p>
          <a:p>
            <a:pPr algn="l"/>
            <a:r>
              <a:rPr lang="en-US" b="1" dirty="0">
                <a:solidFill>
                  <a:srgbClr val="2A2B2A"/>
                </a:solidFill>
                <a:latin typeface="Lato" panose="020F0502020204030203" pitchFamily="34" charset="0"/>
              </a:rPr>
              <a:t>2. </a:t>
            </a:r>
            <a:r>
              <a:rPr lang="en-US" b="1" i="0" dirty="0">
                <a:solidFill>
                  <a:srgbClr val="2A2B2A"/>
                </a:solidFill>
                <a:effectLst/>
                <a:latin typeface="Lato" panose="020F0502020204030203" pitchFamily="34" charset="0"/>
              </a:rPr>
              <a:t>Optical switches have a longer life span</a:t>
            </a:r>
            <a:br>
              <a:rPr lang="en-US" b="1" i="0" dirty="0">
                <a:solidFill>
                  <a:srgbClr val="2A2B2A"/>
                </a:solidFill>
                <a:effectLst/>
                <a:latin typeface="Lato" panose="020F0502020204030203" pitchFamily="34" charset="0"/>
              </a:rPr>
            </a:br>
            <a:endParaRPr lang="en-US" b="1" i="0" dirty="0">
              <a:solidFill>
                <a:srgbClr val="2A2B2A"/>
              </a:solidFill>
              <a:effectLst/>
              <a:latin typeface="Lato" panose="020F0502020204030203" pitchFamily="34" charset="0"/>
            </a:endParaRPr>
          </a:p>
          <a:p>
            <a:pPr algn="l"/>
            <a:r>
              <a:rPr lang="en-US" b="0" i="0" dirty="0">
                <a:solidFill>
                  <a:srgbClr val="2A2B2A"/>
                </a:solidFill>
                <a:effectLst/>
                <a:latin typeface="Lato" panose="020F0502020204030203" pitchFamily="34" charset="0"/>
              </a:rPr>
              <a:t>When mechanical switches experience problems, it generally is related to problems with the foot pin or the flake trigger. With optical switches, they don’t have these problems because they’re triggered by light signal. As a result, optical switches is more durable and can last longer with over 100 million clicks lifespan. The mechanical switches normally have 50 million clicks lifespan.</a:t>
            </a:r>
          </a:p>
          <a:p>
            <a:r>
              <a:rPr lang="en-US" b="0" i="0" dirty="0">
                <a:solidFill>
                  <a:srgbClr val="2A2B2A"/>
                </a:solidFill>
                <a:effectLst/>
                <a:latin typeface="DM Sans" pitchFamily="2" charset="0"/>
              </a:rPr>
              <a:t> </a:t>
            </a:r>
            <a:br>
              <a:rPr lang="en-US" b="0" i="0" dirty="0">
                <a:solidFill>
                  <a:srgbClr val="2A2B2A"/>
                </a:solidFill>
                <a:effectLst/>
                <a:latin typeface="DM Sans" pitchFamily="2" charset="0"/>
              </a:rPr>
            </a:br>
            <a:endParaRPr lang="en-US" dirty="0">
              <a:solidFill>
                <a:srgbClr val="2A2B2A"/>
              </a:solidFill>
              <a:latin typeface="Lato" panose="020F0502020204030203" pitchFamily="34" charset="0"/>
            </a:endParaRPr>
          </a:p>
          <a:p>
            <a:pPr algn="l"/>
            <a:endParaRPr lang="en-US" b="0" i="0" dirty="0">
              <a:solidFill>
                <a:srgbClr val="2A2B2A"/>
              </a:solidFill>
              <a:effectLst/>
              <a:latin typeface="Lato" panose="020F0502020204030203" pitchFamily="34" charset="0"/>
            </a:endParaRPr>
          </a:p>
        </p:txBody>
      </p:sp>
      <p:pic>
        <p:nvPicPr>
          <p:cNvPr id="8" name="Picture 2" descr="Keychron Optical Swiches Lava Switches">
            <a:extLst>
              <a:ext uri="{FF2B5EF4-FFF2-40B4-BE49-F238E27FC236}">
                <a16:creationId xmlns:a16="http://schemas.microsoft.com/office/drawing/2014/main" xmlns="" id="{04C6DD53-C62C-B0E9-FF9E-1E3BC279A7B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93612" y="5308846"/>
            <a:ext cx="2878731" cy="14470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 xmlns:p14="http://schemas.microsoft.com/office/powerpoint/2010/main" val="9902241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Keychron Optical Swiches hot-swappable">
            <a:extLst>
              <a:ext uri="{FF2B5EF4-FFF2-40B4-BE49-F238E27FC236}">
                <a16:creationId xmlns:a16="http://schemas.microsoft.com/office/drawing/2014/main" xmlns="" id="{F4AC06D4-12FF-CF8D-6A2B-99D4F18765F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5040" y="2635408"/>
            <a:ext cx="5913453" cy="332821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xmlns="" id="{D9824FDF-93A5-065D-BD43-5F26884B5307}"/>
              </a:ext>
            </a:extLst>
          </p:cNvPr>
          <p:cNvSpPr txBox="1"/>
          <p:nvPr/>
        </p:nvSpPr>
        <p:spPr>
          <a:xfrm>
            <a:off x="807869" y="470517"/>
            <a:ext cx="11141476" cy="2308324"/>
          </a:xfrm>
          <a:prstGeom prst="rect">
            <a:avLst/>
          </a:prstGeom>
          <a:noFill/>
        </p:spPr>
        <p:txBody>
          <a:bodyPr wrap="square" rtlCol="0">
            <a:spAutoFit/>
          </a:bodyPr>
          <a:lstStyle/>
          <a:p>
            <a:pPr algn="l"/>
            <a:r>
              <a:rPr lang="en-US" b="1" i="0" dirty="0">
                <a:solidFill>
                  <a:srgbClr val="2A2B2A"/>
                </a:solidFill>
                <a:effectLst/>
                <a:latin typeface="Lato" panose="020F0502020204030203" pitchFamily="34" charset="0"/>
              </a:rPr>
              <a:t>3. Optical switches are easier to replace</a:t>
            </a:r>
            <a:br>
              <a:rPr lang="en-US" b="1" i="0" dirty="0">
                <a:solidFill>
                  <a:srgbClr val="2A2B2A"/>
                </a:solidFill>
                <a:effectLst/>
                <a:latin typeface="Lato" panose="020F0502020204030203" pitchFamily="34" charset="0"/>
              </a:rPr>
            </a:br>
            <a:endParaRPr lang="en-US" b="1" i="0" dirty="0">
              <a:solidFill>
                <a:srgbClr val="2A2B2A"/>
              </a:solidFill>
              <a:effectLst/>
              <a:latin typeface="Lato" panose="020F0502020204030203" pitchFamily="34" charset="0"/>
            </a:endParaRPr>
          </a:p>
          <a:p>
            <a:pPr algn="just"/>
            <a:r>
              <a:rPr lang="en-US" b="0" i="0" dirty="0">
                <a:solidFill>
                  <a:srgbClr val="2A2B2A"/>
                </a:solidFill>
                <a:effectLst/>
                <a:latin typeface="Lato" panose="020F0502020204030203" pitchFamily="34" charset="0"/>
              </a:rPr>
              <a:t>An optical switch, as long as it’s the same model, can be easily replaced. </a:t>
            </a:r>
          </a:p>
          <a:p>
            <a:pPr algn="just"/>
            <a:r>
              <a:rPr lang="en-US" b="0" i="0" dirty="0">
                <a:solidFill>
                  <a:srgbClr val="2A2B2A"/>
                </a:solidFill>
                <a:effectLst/>
                <a:latin typeface="Lato" panose="020F0502020204030203" pitchFamily="34" charset="0"/>
              </a:rPr>
              <a:t>Mechanical switches on keyboards, if they’re not hot-swappable, need to be soldered in order to replace the switch. For ease of customization, the optical switches are more convenient.</a:t>
            </a:r>
            <a:br>
              <a:rPr lang="en-US" b="0" i="0" dirty="0">
                <a:solidFill>
                  <a:srgbClr val="2A2B2A"/>
                </a:solidFill>
                <a:effectLst/>
                <a:latin typeface="Lato" panose="020F0502020204030203" pitchFamily="34" charset="0"/>
              </a:rPr>
            </a:br>
            <a:endParaRPr lang="en-US" b="0" i="0" dirty="0">
              <a:solidFill>
                <a:srgbClr val="2A2B2A"/>
              </a:solidFill>
              <a:effectLst/>
              <a:latin typeface="Lato" panose="020F0502020204030203" pitchFamily="34" charset="0"/>
            </a:endParaRPr>
          </a:p>
          <a:p>
            <a:pPr algn="just"/>
            <a:r>
              <a:rPr lang="en-US" b="0" i="0" dirty="0">
                <a:solidFill>
                  <a:srgbClr val="2A2B2A"/>
                </a:solidFill>
                <a:effectLst/>
                <a:latin typeface="DM Sans" pitchFamily="2" charset="0"/>
              </a:rPr>
              <a:t/>
            </a:r>
            <a:br>
              <a:rPr lang="en-US" b="0" i="0" dirty="0">
                <a:solidFill>
                  <a:srgbClr val="2A2B2A"/>
                </a:solidFill>
                <a:effectLst/>
                <a:latin typeface="DM Sans" pitchFamily="2" charset="0"/>
              </a:rPr>
            </a:br>
            <a:endParaRPr lang="en-IN" dirty="0"/>
          </a:p>
        </p:txBody>
      </p:sp>
    </p:spTree>
    <p:extLst>
      <p:ext uri="{BB962C8B-B14F-4D97-AF65-F5344CB8AC3E}">
        <p14:creationId xmlns="" xmlns:p14="http://schemas.microsoft.com/office/powerpoint/2010/main" val="9902241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F344FC1-5B35-4864-9FCD-353F76B3D7A5}"/>
              </a:ext>
            </a:extLst>
          </p:cNvPr>
          <p:cNvSpPr>
            <a:spLocks noGrp="1"/>
          </p:cNvSpPr>
          <p:nvPr>
            <p:ph idx="1"/>
          </p:nvPr>
        </p:nvSpPr>
        <p:spPr>
          <a:xfrm>
            <a:off x="-1" y="533400"/>
            <a:ext cx="9344025" cy="5419725"/>
          </a:xfrm>
        </p:spPr>
        <p:txBody>
          <a:bodyPr>
            <a:noAutofit/>
          </a:bodyPr>
          <a:lstStyle/>
          <a:p>
            <a:pPr marL="0" indent="0" algn="just">
              <a:buNone/>
            </a:pPr>
            <a:r>
              <a:rPr lang="en-US" sz="1900" b="1" dirty="0"/>
              <a:t>Spatial light modulator</a:t>
            </a:r>
            <a:r>
              <a:rPr lang="en-US" sz="1900" dirty="0"/>
              <a:t> (</a:t>
            </a:r>
            <a:r>
              <a:rPr lang="en-US" sz="1900" b="1" dirty="0"/>
              <a:t>SLM</a:t>
            </a:r>
            <a:r>
              <a:rPr lang="en-US" sz="1900" dirty="0"/>
              <a:t>) is an optical device that imposes some form of spatially varying modulation on a beam of light. A simple example is an overhead projector transparency. Usually when the term SLM is used, it means that the transparency can be controlled by a computer. In the 1980s, large SLMs were placed on overhead projectors to project computer monitor contents to the screen. Since then, more modern projectors have been developed where the SLM is built inside the projector. These are commonly used in meetings for presentations.</a:t>
            </a:r>
          </a:p>
          <a:p>
            <a:pPr algn="just"/>
            <a:r>
              <a:rPr lang="en-US" sz="1900" dirty="0"/>
              <a:t>Usually, an SLM modulates the intensity of the light beam. However, it is also possible to produce devices that modulate the phase of the beam or both the intensity and the phase simultaneously.</a:t>
            </a:r>
          </a:p>
          <a:p>
            <a:pPr algn="just"/>
            <a:r>
              <a:rPr lang="en-US" sz="1900" dirty="0"/>
              <a:t>SLMs are used extensively in holographic data storage setups to encode information into a laser beam similarly to the way a transparency does for an overhead projector. They can also be used as part of a holographic display technology.</a:t>
            </a:r>
          </a:p>
          <a:p>
            <a:pPr algn="just"/>
            <a:r>
              <a:rPr lang="en-US" sz="1900" dirty="0"/>
              <a:t>SLMs have been used as a component in optical computing. They also often find application in holographic optical tweezers.</a:t>
            </a:r>
          </a:p>
          <a:p>
            <a:pPr algn="just"/>
            <a:r>
              <a:rPr lang="en-US" sz="1900" dirty="0"/>
              <a:t>Liquid crystal SLMs can help solve problems related to laser microparticle manipulation. In this case spiral beam parameters can be changed dynamically</a:t>
            </a:r>
          </a:p>
          <a:p>
            <a:pPr algn="just"/>
            <a:endParaRPr lang="en-IN" sz="1900" dirty="0"/>
          </a:p>
        </p:txBody>
      </p:sp>
      <p:pic>
        <p:nvPicPr>
          <p:cNvPr id="1026" name="Picture 2" descr="https://upload.wikimedia.org/wikipedia/commons/thumb/3/3d/Liquid_Crystal_based_Spatial_Light_Modulator.gif/220px-Liquid_Crystal_based_Spatial_Light_Modulator.gif">
            <a:extLst>
              <a:ext uri="{FF2B5EF4-FFF2-40B4-BE49-F238E27FC236}">
                <a16:creationId xmlns="" xmlns:a16="http://schemas.microsoft.com/office/drawing/2014/main" id="{90863EA9-41AC-403D-82A8-F0D45FE9AC9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456859" y="829302"/>
            <a:ext cx="2506541" cy="223002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432CD97C-4B72-440C-9530-7715C6096BEA}"/>
              </a:ext>
            </a:extLst>
          </p:cNvPr>
          <p:cNvSpPr/>
          <p:nvPr/>
        </p:nvSpPr>
        <p:spPr>
          <a:xfrm>
            <a:off x="9275298" y="3189075"/>
            <a:ext cx="2916702" cy="2554545"/>
          </a:xfrm>
          <a:prstGeom prst="rect">
            <a:avLst/>
          </a:prstGeom>
        </p:spPr>
        <p:txBody>
          <a:bodyPr wrap="square">
            <a:spAutoFit/>
          </a:bodyPr>
          <a:lstStyle/>
          <a:p>
            <a:pPr algn="just"/>
            <a:r>
              <a:rPr lang="en-US" sz="1600" b="1" dirty="0">
                <a:solidFill>
                  <a:srgbClr val="202122"/>
                </a:solidFill>
                <a:latin typeface="Arial" panose="020B0604020202020204" pitchFamily="34" charset="0"/>
              </a:rPr>
              <a:t>Schematic of liquid crystal-based Spatial Light Modulator. As liquid crystals are birefringent, applying a voltage to the cell changes the effective refractive index seen by the incident wave, and thus the phase retardation of the reflected wave.</a:t>
            </a:r>
            <a:endParaRPr lang="en-IN" sz="1600" b="1" dirty="0"/>
          </a:p>
        </p:txBody>
      </p:sp>
      <p:graphicFrame>
        <p:nvGraphicFramePr>
          <p:cNvPr id="2" name="Table 1">
            <a:extLst>
              <a:ext uri="{FF2B5EF4-FFF2-40B4-BE49-F238E27FC236}">
                <a16:creationId xmlns="" xmlns:a16="http://schemas.microsoft.com/office/drawing/2014/main" id="{06B012C2-5EA0-1DD1-F72E-8C95E7B7F746}"/>
              </a:ext>
            </a:extLst>
          </p:cNvPr>
          <p:cNvGraphicFramePr>
            <a:graphicFrameLocks noGrp="1"/>
          </p:cNvGraphicFramePr>
          <p:nvPr>
            <p:extLst>
              <p:ext uri="{D42A27DB-BD31-4B8C-83A1-F6EECF244321}">
                <p14:modId xmlns="" xmlns:p14="http://schemas.microsoft.com/office/powerpoint/2010/main" val="827411255"/>
              </p:ext>
            </p:extLst>
          </p:nvPr>
        </p:nvGraphicFramePr>
        <p:xfrm>
          <a:off x="2289810" y="32385"/>
          <a:ext cx="8246110" cy="575936"/>
        </p:xfrm>
        <a:graphic>
          <a:graphicData uri="http://schemas.openxmlformats.org/drawingml/2006/table">
            <a:tbl>
              <a:tblPr firstRow="1" firstCol="1" bandRow="1">
                <a:tableStyleId>{5C22544A-7EE6-4342-B048-85BDC9FD1C3A}</a:tableStyleId>
              </a:tblPr>
              <a:tblGrid>
                <a:gridCol w="8246110">
                  <a:extLst>
                    <a:ext uri="{9D8B030D-6E8A-4147-A177-3AD203B41FA5}">
                      <a16:colId xmlns="" xmlns:a16="http://schemas.microsoft.com/office/drawing/2014/main" val="3144066494"/>
                    </a:ext>
                  </a:extLst>
                </a:gridCol>
              </a:tblGrid>
              <a:tr h="575936">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3200" dirty="0"/>
                        <a:t>Spatial Light Modulators</a:t>
                      </a:r>
                      <a:endParaRPr lang="en-IN" sz="3200" dirty="0">
                        <a:effectLst/>
                        <a:latin typeface="Calibri" panose="020F0502020204030204" pitchFamily="34" charset="0"/>
                        <a:ea typeface="Calibri" panose="020F0502020204030204" pitchFamily="34" charset="0"/>
                        <a:cs typeface="Mangal" panose="02040503050203030202" pitchFamily="18" charset="0"/>
                      </a:endParaRPr>
                    </a:p>
                  </a:txBody>
                  <a:tcPr marL="67235" marR="67235" marT="0" marB="0" anchor="ctr">
                    <a:solidFill>
                      <a:schemeClr val="tx1"/>
                    </a:solidFill>
                  </a:tcPr>
                </a:tc>
                <a:extLst>
                  <a:ext uri="{0D108BD9-81ED-4DB2-BD59-A6C34878D82A}">
                    <a16:rowId xmlns="" xmlns:a16="http://schemas.microsoft.com/office/drawing/2014/main" val="3055952658"/>
                  </a:ext>
                </a:extLst>
              </a:tr>
            </a:tbl>
          </a:graphicData>
        </a:graphic>
      </p:graphicFrame>
      <p:pic>
        <p:nvPicPr>
          <p:cNvPr id="6" name="Picture 5">
            <a:extLst>
              <a:ext uri="{FF2B5EF4-FFF2-40B4-BE49-F238E27FC236}">
                <a16:creationId xmlns:a16="http://schemas.microsoft.com/office/drawing/2014/main" xmlns="" id="{9A2EFCA6-7ECA-F323-8029-1385FC9E4620}"/>
              </a:ext>
            </a:extLst>
          </p:cNvPr>
          <p:cNvPicPr>
            <a:picLocks noChangeAspect="1"/>
          </p:cNvPicPr>
          <p:nvPr/>
        </p:nvPicPr>
        <p:blipFill>
          <a:blip r:embed="rId3"/>
          <a:stretch>
            <a:fillRect/>
          </a:stretch>
        </p:blipFill>
        <p:spPr>
          <a:xfrm>
            <a:off x="1238250" y="5514975"/>
            <a:ext cx="6896100" cy="1343025"/>
          </a:xfrm>
          <a:prstGeom prst="rect">
            <a:avLst/>
          </a:prstGeom>
        </p:spPr>
      </p:pic>
    </p:spTree>
    <p:extLst>
      <p:ext uri="{BB962C8B-B14F-4D97-AF65-F5344CB8AC3E}">
        <p14:creationId xmlns="" xmlns:p14="http://schemas.microsoft.com/office/powerpoint/2010/main" val="10354523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70DF7B6D-2D9C-E99F-26A1-3E12250166E3}"/>
              </a:ext>
            </a:extLst>
          </p:cNvPr>
          <p:cNvSpPr txBox="1"/>
          <p:nvPr/>
        </p:nvSpPr>
        <p:spPr>
          <a:xfrm>
            <a:off x="352424" y="1028700"/>
            <a:ext cx="11249025" cy="4893647"/>
          </a:xfrm>
          <a:prstGeom prst="rect">
            <a:avLst/>
          </a:prstGeom>
          <a:noFill/>
        </p:spPr>
        <p:txBody>
          <a:bodyPr wrap="square">
            <a:spAutoFit/>
          </a:bodyPr>
          <a:lstStyle/>
          <a:p>
            <a:pPr algn="just"/>
            <a:r>
              <a:rPr lang="en-US" sz="2400" dirty="0"/>
              <a:t>A spatial light modulator is a device that modulates the spatial distribution of light waves. Generally speaking, the spatial light modulator is composed of many independent units, which are arranged into one-dimensional or two-dimensional array structures in space. Each unit independently receives the control of optical signal or electrical signal, and changes the amplitude or intensity, phase, and polarization of light received in space. </a:t>
            </a:r>
          </a:p>
          <a:p>
            <a:pPr algn="just"/>
            <a:r>
              <a:rPr lang="en-US" sz="2400" b="0" i="0" dirty="0">
                <a:solidFill>
                  <a:srgbClr val="000000"/>
                </a:solidFill>
                <a:effectLst/>
              </a:rPr>
              <a:t>According to the different addressing modes of the spatial light modulator, it can be divided into electrical addressing spatial light modulator (EA-SLM) and optical addressing spatial light modulator (OA-SLM). </a:t>
            </a:r>
          </a:p>
          <a:p>
            <a:pPr algn="just"/>
            <a:endParaRPr lang="en-US" sz="2400" dirty="0">
              <a:solidFill>
                <a:srgbClr val="000000"/>
              </a:solidFill>
            </a:endParaRPr>
          </a:p>
          <a:p>
            <a:pPr algn="just"/>
            <a:r>
              <a:rPr lang="en-US" sz="2400" dirty="0">
                <a:solidFill>
                  <a:srgbClr val="000000"/>
                </a:solidFill>
              </a:rPr>
              <a:t>D</a:t>
            </a:r>
            <a:r>
              <a:rPr lang="en-US" sz="2400" b="0" i="0" dirty="0">
                <a:solidFill>
                  <a:srgbClr val="000000"/>
                </a:solidFill>
                <a:effectLst/>
              </a:rPr>
              <a:t>ue to the rapid developments in liquid crystal technology, the application of electrically addressable liquid crystal spatial light modulators as wavefront correction devices has attracted more and more attention. As a result, electrically addressable LC-SLM has great potential in realizing high-resolution wavefront control of optical systems.</a:t>
            </a:r>
            <a:endParaRPr lang="en-IN" sz="2400" dirty="0"/>
          </a:p>
        </p:txBody>
      </p:sp>
      <p:graphicFrame>
        <p:nvGraphicFramePr>
          <p:cNvPr id="8" name="Table 7">
            <a:extLst>
              <a:ext uri="{FF2B5EF4-FFF2-40B4-BE49-F238E27FC236}">
                <a16:creationId xmlns="" xmlns:a16="http://schemas.microsoft.com/office/drawing/2014/main" id="{C339C850-2256-E456-7E4B-6AC2B5225A78}"/>
              </a:ext>
            </a:extLst>
          </p:cNvPr>
          <p:cNvGraphicFramePr>
            <a:graphicFrameLocks noGrp="1"/>
          </p:cNvGraphicFramePr>
          <p:nvPr>
            <p:extLst>
              <p:ext uri="{D42A27DB-BD31-4B8C-83A1-F6EECF244321}">
                <p14:modId xmlns="" xmlns:p14="http://schemas.microsoft.com/office/powerpoint/2010/main" val="1473762052"/>
              </p:ext>
            </p:extLst>
          </p:nvPr>
        </p:nvGraphicFramePr>
        <p:xfrm>
          <a:off x="2289810" y="137160"/>
          <a:ext cx="8246110" cy="575936"/>
        </p:xfrm>
        <a:graphic>
          <a:graphicData uri="http://schemas.openxmlformats.org/drawingml/2006/table">
            <a:tbl>
              <a:tblPr firstRow="1" firstCol="1" bandRow="1">
                <a:tableStyleId>{5C22544A-7EE6-4342-B048-85BDC9FD1C3A}</a:tableStyleId>
              </a:tblPr>
              <a:tblGrid>
                <a:gridCol w="8246110">
                  <a:extLst>
                    <a:ext uri="{9D8B030D-6E8A-4147-A177-3AD203B41FA5}">
                      <a16:colId xmlns="" xmlns:a16="http://schemas.microsoft.com/office/drawing/2014/main" val="3144066494"/>
                    </a:ext>
                  </a:extLst>
                </a:gridCol>
              </a:tblGrid>
              <a:tr h="575936">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3200" dirty="0"/>
                        <a:t>Spatial Light Modulators</a:t>
                      </a:r>
                      <a:endParaRPr lang="en-IN" sz="3200" dirty="0">
                        <a:effectLst/>
                        <a:latin typeface="Calibri" panose="020F0502020204030204" pitchFamily="34" charset="0"/>
                        <a:ea typeface="Calibri" panose="020F0502020204030204" pitchFamily="34" charset="0"/>
                        <a:cs typeface="Mangal" panose="02040503050203030202" pitchFamily="18" charset="0"/>
                      </a:endParaRPr>
                    </a:p>
                  </a:txBody>
                  <a:tcPr marL="67235" marR="67235" marT="0" marB="0" anchor="ctr">
                    <a:solidFill>
                      <a:schemeClr val="tx1"/>
                    </a:solidFill>
                  </a:tcPr>
                </a:tc>
                <a:extLst>
                  <a:ext uri="{0D108BD9-81ED-4DB2-BD59-A6C34878D82A}">
                    <a16:rowId xmlns="" xmlns:a16="http://schemas.microsoft.com/office/drawing/2014/main" val="3055952658"/>
                  </a:ext>
                </a:extLst>
              </a:tr>
            </a:tbl>
          </a:graphicData>
        </a:graphic>
      </p:graphicFrame>
    </p:spTree>
    <p:extLst>
      <p:ext uri="{BB962C8B-B14F-4D97-AF65-F5344CB8AC3E}">
        <p14:creationId xmlns="" xmlns:p14="http://schemas.microsoft.com/office/powerpoint/2010/main" val="12846556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DF7B10-B77E-4286-9177-0415F0A2EBE9}"/>
              </a:ext>
            </a:extLst>
          </p:cNvPr>
          <p:cNvSpPr>
            <a:spLocks noGrp="1"/>
          </p:cNvSpPr>
          <p:nvPr>
            <p:ph type="title"/>
          </p:nvPr>
        </p:nvSpPr>
        <p:spPr>
          <a:xfrm>
            <a:off x="4442460" y="0"/>
            <a:ext cx="4619625" cy="816561"/>
          </a:xfrm>
        </p:spPr>
        <p:txBody>
          <a:bodyPr/>
          <a:lstStyle/>
          <a:p>
            <a:pPr algn="ctr"/>
            <a:r>
              <a:rPr lang="en-US" b="1" dirty="0"/>
              <a:t>Holographic display</a:t>
            </a:r>
            <a:endParaRPr lang="en-IN" dirty="0"/>
          </a:p>
        </p:txBody>
      </p:sp>
      <p:sp>
        <p:nvSpPr>
          <p:cNvPr id="3" name="Content Placeholder 2">
            <a:extLst>
              <a:ext uri="{FF2B5EF4-FFF2-40B4-BE49-F238E27FC236}">
                <a16:creationId xmlns="" xmlns:a16="http://schemas.microsoft.com/office/drawing/2014/main" id="{327C7787-C1E1-422D-9995-C10737862B58}"/>
              </a:ext>
            </a:extLst>
          </p:cNvPr>
          <p:cNvSpPr>
            <a:spLocks noGrp="1"/>
          </p:cNvSpPr>
          <p:nvPr>
            <p:ph idx="1"/>
          </p:nvPr>
        </p:nvSpPr>
        <p:spPr>
          <a:xfrm>
            <a:off x="127000" y="816560"/>
            <a:ext cx="7208520" cy="5848399"/>
          </a:xfrm>
        </p:spPr>
        <p:txBody>
          <a:bodyPr>
            <a:normAutofit fontScale="85000" lnSpcReduction="20000"/>
          </a:bodyPr>
          <a:lstStyle/>
          <a:p>
            <a:pPr algn="just"/>
            <a:r>
              <a:rPr lang="en-US" dirty="0"/>
              <a:t>A </a:t>
            </a:r>
            <a:r>
              <a:rPr lang="en-US" b="1" dirty="0"/>
              <a:t>holographic display</a:t>
            </a:r>
            <a:r>
              <a:rPr lang="en-US" dirty="0"/>
              <a:t> is a type of 3D display that utilizes light diffraction to display a three-dimensional image to the viewer. Holographic displays are distinguished from other forms of 3D displays in that they do not require the viewer to wear any special glasses or use external equipment to be able to see the image, and do not cause the vergence-accommodation conflict.</a:t>
            </a:r>
          </a:p>
          <a:p>
            <a:pPr algn="just"/>
            <a:r>
              <a:rPr lang="en-US" dirty="0"/>
              <a:t>In simple terms, hologram technology is a three-dimensional projection which can be seen without using any special equipment such as cameras or glasses. The image can be viewed from any angle, so as the user walks around the display the object will appear to move and shift realistically. Holographic images can be static, such as a picture of a product, or they may be animated sequences which can be watched by multiple people from any viewpoint.</a:t>
            </a:r>
          </a:p>
          <a:p>
            <a:pPr algn="just"/>
            <a:r>
              <a:rPr lang="en-US" dirty="0"/>
              <a:t>Some commercially available 3D displays are advertised as being holographic</a:t>
            </a:r>
          </a:p>
          <a:p>
            <a:endParaRPr lang="en-IN" dirty="0"/>
          </a:p>
        </p:txBody>
      </p:sp>
      <p:pic>
        <p:nvPicPr>
          <p:cNvPr id="5" name="Picture 4">
            <a:extLst>
              <a:ext uri="{FF2B5EF4-FFF2-40B4-BE49-F238E27FC236}">
                <a16:creationId xmlns="" xmlns:a16="http://schemas.microsoft.com/office/drawing/2014/main" id="{B8AE96FA-15EF-3162-9567-C2080D3050C4}"/>
              </a:ext>
            </a:extLst>
          </p:cNvPr>
          <p:cNvPicPr>
            <a:picLocks noChangeAspect="1"/>
          </p:cNvPicPr>
          <p:nvPr/>
        </p:nvPicPr>
        <p:blipFill>
          <a:blip r:embed="rId2"/>
          <a:stretch>
            <a:fillRect/>
          </a:stretch>
        </p:blipFill>
        <p:spPr>
          <a:xfrm>
            <a:off x="7752397" y="1395412"/>
            <a:ext cx="4286901" cy="2852738"/>
          </a:xfrm>
          <a:prstGeom prst="rect">
            <a:avLst/>
          </a:prstGeom>
        </p:spPr>
      </p:pic>
    </p:spTree>
    <p:extLst>
      <p:ext uri="{BB962C8B-B14F-4D97-AF65-F5344CB8AC3E}">
        <p14:creationId xmlns="" xmlns:p14="http://schemas.microsoft.com/office/powerpoint/2010/main" val="17653789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DF7B10-B77E-4286-9177-0415F0A2EBE9}"/>
              </a:ext>
            </a:extLst>
          </p:cNvPr>
          <p:cNvSpPr>
            <a:spLocks noGrp="1"/>
          </p:cNvSpPr>
          <p:nvPr>
            <p:ph type="title"/>
          </p:nvPr>
        </p:nvSpPr>
        <p:spPr>
          <a:xfrm>
            <a:off x="838200" y="365125"/>
            <a:ext cx="10515600" cy="816561"/>
          </a:xfrm>
        </p:spPr>
        <p:txBody>
          <a:bodyPr/>
          <a:lstStyle/>
          <a:p>
            <a:pPr algn="ctr"/>
            <a:r>
              <a:rPr lang="en-US" b="1" dirty="0"/>
              <a:t>Applications of Holography</a:t>
            </a:r>
            <a:endParaRPr lang="en-IN" dirty="0"/>
          </a:p>
        </p:txBody>
      </p:sp>
      <p:sp>
        <p:nvSpPr>
          <p:cNvPr id="3" name="Content Placeholder 2">
            <a:extLst>
              <a:ext uri="{FF2B5EF4-FFF2-40B4-BE49-F238E27FC236}">
                <a16:creationId xmlns="" xmlns:a16="http://schemas.microsoft.com/office/drawing/2014/main" id="{327C7787-C1E1-422D-9995-C10737862B58}"/>
              </a:ext>
            </a:extLst>
          </p:cNvPr>
          <p:cNvSpPr>
            <a:spLocks noGrp="1"/>
          </p:cNvSpPr>
          <p:nvPr>
            <p:ph idx="1"/>
          </p:nvPr>
        </p:nvSpPr>
        <p:spPr>
          <a:xfrm>
            <a:off x="838200" y="1389526"/>
            <a:ext cx="6667500" cy="4808073"/>
          </a:xfrm>
        </p:spPr>
        <p:txBody>
          <a:bodyPr>
            <a:normAutofit/>
          </a:bodyPr>
          <a:lstStyle/>
          <a:p>
            <a:pPr marL="0" indent="0" algn="just">
              <a:buNone/>
            </a:pPr>
            <a:r>
              <a:rPr lang="en-US" sz="2400" b="1" i="0" dirty="0">
                <a:solidFill>
                  <a:srgbClr val="2D2D2D"/>
                </a:solidFill>
                <a:effectLst/>
              </a:rPr>
              <a:t>In healthcare industry</a:t>
            </a:r>
          </a:p>
          <a:p>
            <a:pPr algn="just"/>
            <a:r>
              <a:rPr lang="en-US" sz="2400" b="0" i="0" dirty="0">
                <a:solidFill>
                  <a:srgbClr val="2D2D2D"/>
                </a:solidFill>
                <a:effectLst/>
              </a:rPr>
              <a:t>Doctors and patients alike will benefit from radical new applications of holograms in the medical industry. The type of data provided by modern imaging techniques such as MRI and CAT scans can be easily translated into digital information. Traditionally, doctors have viewed this data on computer screens in 2D slices. Medical hologram technology will allow a complete 3D </a:t>
            </a:r>
            <a:r>
              <a:rPr lang="en-US" sz="2400" b="0" i="0" dirty="0" err="1">
                <a:solidFill>
                  <a:srgbClr val="2D2D2D"/>
                </a:solidFill>
                <a:effectLst/>
              </a:rPr>
              <a:t>visualisation</a:t>
            </a:r>
            <a:r>
              <a:rPr lang="en-US" sz="2400" b="0" i="0" dirty="0">
                <a:solidFill>
                  <a:srgbClr val="2D2D2D"/>
                </a:solidFill>
                <a:effectLst/>
              </a:rPr>
              <a:t> of internal organs and body parts. This will allow doctors a greater ability to examine diseases and injuries in individual patients and will lead to more accurate diagnoses.</a:t>
            </a:r>
          </a:p>
          <a:p>
            <a:endParaRPr lang="en-IN" sz="2400" dirty="0"/>
          </a:p>
        </p:txBody>
      </p:sp>
      <p:pic>
        <p:nvPicPr>
          <p:cNvPr id="4" name="Picture 3">
            <a:extLst>
              <a:ext uri="{FF2B5EF4-FFF2-40B4-BE49-F238E27FC236}">
                <a16:creationId xmlns="" xmlns:a16="http://schemas.microsoft.com/office/drawing/2014/main" id="{7B49C9CF-0854-5A81-9113-14941A5A9879}"/>
              </a:ext>
            </a:extLst>
          </p:cNvPr>
          <p:cNvPicPr>
            <a:picLocks noChangeAspect="1"/>
          </p:cNvPicPr>
          <p:nvPr/>
        </p:nvPicPr>
        <p:blipFill>
          <a:blip r:embed="rId2"/>
          <a:stretch>
            <a:fillRect/>
          </a:stretch>
        </p:blipFill>
        <p:spPr>
          <a:xfrm>
            <a:off x="7775378" y="2200275"/>
            <a:ext cx="4149922" cy="3429000"/>
          </a:xfrm>
          <a:prstGeom prst="rect">
            <a:avLst/>
          </a:prstGeom>
        </p:spPr>
      </p:pic>
    </p:spTree>
    <p:extLst>
      <p:ext uri="{BB962C8B-B14F-4D97-AF65-F5344CB8AC3E}">
        <p14:creationId xmlns="" xmlns:p14="http://schemas.microsoft.com/office/powerpoint/2010/main" val="12145273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DF7B10-B77E-4286-9177-0415F0A2EBE9}"/>
              </a:ext>
            </a:extLst>
          </p:cNvPr>
          <p:cNvSpPr>
            <a:spLocks noGrp="1"/>
          </p:cNvSpPr>
          <p:nvPr>
            <p:ph type="title"/>
          </p:nvPr>
        </p:nvSpPr>
        <p:spPr>
          <a:xfrm>
            <a:off x="838200" y="365125"/>
            <a:ext cx="10515600" cy="816561"/>
          </a:xfrm>
        </p:spPr>
        <p:txBody>
          <a:bodyPr/>
          <a:lstStyle/>
          <a:p>
            <a:pPr algn="ctr"/>
            <a:r>
              <a:rPr lang="en-US" b="1" dirty="0"/>
              <a:t>Applications of Holography</a:t>
            </a:r>
            <a:endParaRPr lang="en-IN" dirty="0"/>
          </a:p>
        </p:txBody>
      </p:sp>
      <p:sp>
        <p:nvSpPr>
          <p:cNvPr id="3" name="Content Placeholder 2">
            <a:extLst>
              <a:ext uri="{FF2B5EF4-FFF2-40B4-BE49-F238E27FC236}">
                <a16:creationId xmlns="" xmlns:a16="http://schemas.microsoft.com/office/drawing/2014/main" id="{327C7787-C1E1-422D-9995-C10737862B58}"/>
              </a:ext>
            </a:extLst>
          </p:cNvPr>
          <p:cNvSpPr>
            <a:spLocks noGrp="1"/>
          </p:cNvSpPr>
          <p:nvPr>
            <p:ph idx="1"/>
          </p:nvPr>
        </p:nvSpPr>
        <p:spPr>
          <a:xfrm>
            <a:off x="838200" y="1236662"/>
            <a:ext cx="10515600" cy="2560638"/>
          </a:xfrm>
        </p:spPr>
        <p:txBody>
          <a:bodyPr>
            <a:normAutofit/>
          </a:bodyPr>
          <a:lstStyle/>
          <a:p>
            <a:pPr algn="just"/>
            <a:r>
              <a:rPr lang="en-US" sz="2400" i="0" dirty="0">
                <a:solidFill>
                  <a:srgbClr val="2D2D2D"/>
                </a:solidFill>
                <a:effectLst/>
              </a:rPr>
              <a:t>Holographic entertainment is no longer simply a science fiction dream. One of the most visible applications of this technology in recent years has been its use in concerts. Stars from the past can be resurrected to perform once again, and even accompany modern artists live on stage.</a:t>
            </a:r>
          </a:p>
          <a:p>
            <a:pPr algn="just"/>
            <a:r>
              <a:rPr lang="en-US" sz="2400" i="0" dirty="0">
                <a:solidFill>
                  <a:srgbClr val="2D2D2D"/>
                </a:solidFill>
                <a:effectLst/>
              </a:rPr>
              <a:t>These displays can also be used for live performances where the musicians are not physically present, instead transmitting their image to appear before the audience.</a:t>
            </a:r>
            <a:endParaRPr lang="en-IN" sz="2400" dirty="0"/>
          </a:p>
        </p:txBody>
      </p:sp>
      <p:pic>
        <p:nvPicPr>
          <p:cNvPr id="1026" name="Picture 2" descr="The Magic and Science Behind Mobile Holographic Display - Innovation blog -  Innovation - Arm Community">
            <a:extLst>
              <a:ext uri="{FF2B5EF4-FFF2-40B4-BE49-F238E27FC236}">
                <a16:creationId xmlns="" xmlns:a16="http://schemas.microsoft.com/office/drawing/2014/main" id="{78C104D0-FA73-8B40-AACD-C46F648C5EF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724900" y="3797300"/>
            <a:ext cx="2857500" cy="16002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3D Hologram Projection Systems - Holographic stage - Virtual On">
            <a:extLst>
              <a:ext uri="{FF2B5EF4-FFF2-40B4-BE49-F238E27FC236}">
                <a16:creationId xmlns="" xmlns:a16="http://schemas.microsoft.com/office/drawing/2014/main" id="{9CE35E46-9258-D737-4C85-D68008C24F54}"/>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943475" y="3698831"/>
            <a:ext cx="2533650" cy="1809750"/>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Acer Laptop With Holographic Display Will Cost You $4,150 | PCMag">
            <a:extLst>
              <a:ext uri="{FF2B5EF4-FFF2-40B4-BE49-F238E27FC236}">
                <a16:creationId xmlns="" xmlns:a16="http://schemas.microsoft.com/office/drawing/2014/main" id="{D7EE4A3C-8445-0235-AF5B-5E7087CC6682}"/>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57236" y="3908381"/>
            <a:ext cx="2847975" cy="16002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CCD4A803-F973-86C1-5441-3A511BF9F0C6}"/>
              </a:ext>
            </a:extLst>
          </p:cNvPr>
          <p:cNvSpPr txBox="1"/>
          <p:nvPr/>
        </p:nvSpPr>
        <p:spPr>
          <a:xfrm>
            <a:off x="80960" y="5619662"/>
            <a:ext cx="4200525" cy="369332"/>
          </a:xfrm>
          <a:prstGeom prst="rect">
            <a:avLst/>
          </a:prstGeom>
          <a:noFill/>
        </p:spPr>
        <p:txBody>
          <a:bodyPr wrap="square">
            <a:spAutoFit/>
          </a:bodyPr>
          <a:lstStyle/>
          <a:p>
            <a:pPr algn="l"/>
            <a:r>
              <a:rPr lang="en-US" b="1" i="0" dirty="0">
                <a:solidFill>
                  <a:srgbClr val="292929"/>
                </a:solidFill>
                <a:effectLst/>
                <a:latin typeface="tablet-gothic-condensed"/>
              </a:rPr>
              <a:t>Acer Laptop With Holographic Display</a:t>
            </a:r>
          </a:p>
        </p:txBody>
      </p:sp>
      <p:sp>
        <p:nvSpPr>
          <p:cNvPr id="7" name="TextBox 6">
            <a:extLst>
              <a:ext uri="{FF2B5EF4-FFF2-40B4-BE49-F238E27FC236}">
                <a16:creationId xmlns="" xmlns:a16="http://schemas.microsoft.com/office/drawing/2014/main" id="{6A8B8C1F-CB20-84A5-7681-E3F8810C675B}"/>
              </a:ext>
            </a:extLst>
          </p:cNvPr>
          <p:cNvSpPr txBox="1"/>
          <p:nvPr/>
        </p:nvSpPr>
        <p:spPr>
          <a:xfrm>
            <a:off x="4083051" y="5711607"/>
            <a:ext cx="4489450" cy="64633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Holographic Projection and Virtual Reality</a:t>
            </a:r>
          </a:p>
          <a:p>
            <a:pPr algn="l"/>
            <a:r>
              <a:rPr lang="en-US" b="1" i="0" dirty="0">
                <a:solidFill>
                  <a:srgbClr val="000000"/>
                </a:solidFill>
                <a:effectLst/>
                <a:latin typeface="Times New Roman" panose="02020603050405020304" pitchFamily="18" charset="0"/>
              </a:rPr>
              <a:t> Video Production</a:t>
            </a:r>
          </a:p>
        </p:txBody>
      </p:sp>
      <p:sp>
        <p:nvSpPr>
          <p:cNvPr id="9" name="TextBox 8">
            <a:extLst>
              <a:ext uri="{FF2B5EF4-FFF2-40B4-BE49-F238E27FC236}">
                <a16:creationId xmlns="" xmlns:a16="http://schemas.microsoft.com/office/drawing/2014/main" id="{8ECFD18D-D094-135A-66AC-DB67F2DE1144}"/>
              </a:ext>
            </a:extLst>
          </p:cNvPr>
          <p:cNvSpPr txBox="1"/>
          <p:nvPr/>
        </p:nvSpPr>
        <p:spPr>
          <a:xfrm>
            <a:off x="8813800" y="5665440"/>
            <a:ext cx="3297240" cy="369332"/>
          </a:xfrm>
          <a:prstGeom prst="rect">
            <a:avLst/>
          </a:prstGeom>
          <a:noFill/>
        </p:spPr>
        <p:txBody>
          <a:bodyPr wrap="square">
            <a:spAutoFit/>
          </a:bodyPr>
          <a:lstStyle/>
          <a:p>
            <a:pPr algn="l" latinLnBrk="0"/>
            <a:r>
              <a:rPr lang="en-IN" b="1" i="0">
                <a:solidFill>
                  <a:srgbClr val="333E48"/>
                </a:solidFill>
                <a:effectLst/>
                <a:latin typeface="Lato" panose="020F0502020204030203" pitchFamily="34" charset="0"/>
              </a:rPr>
              <a:t>Mobile Holographic Display</a:t>
            </a:r>
          </a:p>
        </p:txBody>
      </p:sp>
    </p:spTree>
    <p:extLst>
      <p:ext uri="{BB962C8B-B14F-4D97-AF65-F5344CB8AC3E}">
        <p14:creationId xmlns="" xmlns:p14="http://schemas.microsoft.com/office/powerpoint/2010/main" val="37611874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DF7B10-B77E-4286-9177-0415F0A2EBE9}"/>
              </a:ext>
            </a:extLst>
          </p:cNvPr>
          <p:cNvSpPr>
            <a:spLocks noGrp="1"/>
          </p:cNvSpPr>
          <p:nvPr>
            <p:ph type="title"/>
          </p:nvPr>
        </p:nvSpPr>
        <p:spPr>
          <a:xfrm>
            <a:off x="1010920" y="0"/>
            <a:ext cx="10515600" cy="816561"/>
          </a:xfrm>
        </p:spPr>
        <p:txBody>
          <a:bodyPr>
            <a:normAutofit/>
          </a:bodyPr>
          <a:lstStyle/>
          <a:p>
            <a:pPr algn="ctr"/>
            <a:r>
              <a:rPr lang="en-US" sz="3600" b="1" dirty="0"/>
              <a:t>Applications of Holography</a:t>
            </a:r>
            <a:endParaRPr lang="en-IN" sz="3600" dirty="0"/>
          </a:p>
        </p:txBody>
      </p:sp>
      <p:sp>
        <p:nvSpPr>
          <p:cNvPr id="3" name="Content Placeholder 2">
            <a:extLst>
              <a:ext uri="{FF2B5EF4-FFF2-40B4-BE49-F238E27FC236}">
                <a16:creationId xmlns="" xmlns:a16="http://schemas.microsoft.com/office/drawing/2014/main" id="{327C7787-C1E1-422D-9995-C10737862B58}"/>
              </a:ext>
            </a:extLst>
          </p:cNvPr>
          <p:cNvSpPr>
            <a:spLocks noGrp="1"/>
          </p:cNvSpPr>
          <p:nvPr>
            <p:ph idx="1"/>
          </p:nvPr>
        </p:nvSpPr>
        <p:spPr>
          <a:xfrm>
            <a:off x="472440" y="816560"/>
            <a:ext cx="6791960" cy="6041439"/>
          </a:xfrm>
        </p:spPr>
        <p:txBody>
          <a:bodyPr>
            <a:noAutofit/>
          </a:bodyPr>
          <a:lstStyle/>
          <a:p>
            <a:pPr algn="just"/>
            <a:r>
              <a:rPr lang="en-US" sz="2100" b="1" i="0" dirty="0">
                <a:solidFill>
                  <a:srgbClr val="2D2D2D"/>
                </a:solidFill>
                <a:effectLst/>
              </a:rPr>
              <a:t>In gaming</a:t>
            </a:r>
          </a:p>
          <a:p>
            <a:pPr marL="0" indent="0" algn="just">
              <a:buNone/>
            </a:pPr>
            <a:r>
              <a:rPr lang="en-US" sz="2100" i="0" dirty="0">
                <a:solidFill>
                  <a:srgbClr val="2D2D2D"/>
                </a:solidFill>
                <a:effectLst/>
              </a:rPr>
              <a:t>	In the area of gaming, holographic technology is being used by developers to create realistic characters. Surrounding a subject with cameras and sensors allows the developers to capture photorealistic models which then appear in their games. The cameras take shots of the subject from lots of angles, which means the models that appear in the game are fully 3D and interactive.</a:t>
            </a:r>
          </a:p>
          <a:p>
            <a:pPr algn="just"/>
            <a:r>
              <a:rPr lang="en-IN" sz="2100" b="1" i="0" dirty="0">
                <a:solidFill>
                  <a:srgbClr val="2D2D2D"/>
                </a:solidFill>
                <a:effectLst/>
              </a:rPr>
              <a:t>In the classroom</a:t>
            </a:r>
          </a:p>
          <a:p>
            <a:pPr marL="0" indent="0" algn="just">
              <a:buNone/>
            </a:pPr>
            <a:r>
              <a:rPr lang="en-US" sz="2100" dirty="0"/>
              <a:t>	One of the most exciting applications of holograms is the improvement of the educational experience. In order to engage students more fully, interactive digital lessons will be used in schools. This combination of digital and real-world information is known as mixed reality.</a:t>
            </a:r>
          </a:p>
          <a:p>
            <a:pPr marL="0" indent="0" algn="just">
              <a:buNone/>
            </a:pPr>
            <a:r>
              <a:rPr lang="en-US" sz="2100" dirty="0"/>
              <a:t>Complex subjects can be taught using holographic images that students can interact with and examine. For example, pupils can virtually explore the ruins of an ancient building during history lessons, or observe individual atomic particles and how they behave.</a:t>
            </a:r>
            <a:endParaRPr lang="en-IN" sz="2100" dirty="0"/>
          </a:p>
        </p:txBody>
      </p:sp>
      <p:pic>
        <p:nvPicPr>
          <p:cNvPr id="1026" name="Picture 2" descr="Holographic games machine, artwork - Stock Image - T485/0051 - Science  Photo Library">
            <a:extLst>
              <a:ext uri="{FF2B5EF4-FFF2-40B4-BE49-F238E27FC236}">
                <a16:creationId xmlns="" xmlns:a16="http://schemas.microsoft.com/office/drawing/2014/main" id="{CC218D36-E74D-F9E5-0297-EEB4896C84C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747000" y="975360"/>
            <a:ext cx="4202996" cy="245364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Teacher and Students Looking at Solar System Hologram Stock Image - Image  of learning, holographic: 158229125">
            <a:extLst>
              <a:ext uri="{FF2B5EF4-FFF2-40B4-BE49-F238E27FC236}">
                <a16:creationId xmlns="" xmlns:a16="http://schemas.microsoft.com/office/drawing/2014/main" id="{1E3B707B-775D-9E13-1692-8D5CBD5C946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747000" y="3837279"/>
            <a:ext cx="4202996" cy="245364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76654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8805" y="1450221"/>
            <a:ext cx="10494499" cy="3135923"/>
          </a:xfrm>
          <a:prstGeom prst="rect">
            <a:avLst/>
          </a:prstGeom>
        </p:spPr>
        <p:txBody>
          <a:bodyPr wrap="square">
            <a:spAutoFit/>
          </a:bodyPr>
          <a:lstStyle/>
          <a:p>
            <a:pPr marL="352800" indent="-352800" algn="just">
              <a:lnSpc>
                <a:spcPct val="200000"/>
              </a:lnSpc>
              <a:spcBef>
                <a:spcPts val="528"/>
              </a:spcBef>
              <a:buFont typeface="Wingdings" pitchFamily="2" charset="2"/>
              <a:buChar char="§"/>
            </a:pPr>
            <a:r>
              <a:rPr lang="en-IN" sz="2400" b="1" dirty="0">
                <a:solidFill>
                  <a:srgbClr val="002060"/>
                </a:solidFill>
                <a:latin typeface="Calibri body"/>
                <a:cs typeface="Times New Roman" pitchFamily="18" charset="0"/>
              </a:rPr>
              <a:t>Positional order + Orientational order = </a:t>
            </a:r>
            <a:r>
              <a:rPr lang="en-IN" sz="2400" b="1" dirty="0">
                <a:solidFill>
                  <a:srgbClr val="C00000"/>
                </a:solidFill>
                <a:latin typeface="Calibri body"/>
                <a:cs typeface="Times New Roman" pitchFamily="18" charset="0"/>
              </a:rPr>
              <a:t>     Crystal Phase</a:t>
            </a:r>
          </a:p>
          <a:p>
            <a:pPr marL="352800" indent="-352800" algn="just">
              <a:lnSpc>
                <a:spcPct val="200000"/>
              </a:lnSpc>
              <a:spcBef>
                <a:spcPts val="528"/>
              </a:spcBef>
              <a:buFont typeface="Wingdings" pitchFamily="2" charset="2"/>
              <a:buChar char="§"/>
            </a:pPr>
            <a:r>
              <a:rPr lang="en-US" sz="2400" b="1" dirty="0">
                <a:solidFill>
                  <a:srgbClr val="002060"/>
                </a:solidFill>
                <a:latin typeface="Calibri body"/>
                <a:cs typeface="Times New Roman" pitchFamily="18" charset="0"/>
              </a:rPr>
              <a:t>Positional order + No </a:t>
            </a:r>
            <a:r>
              <a:rPr lang="en-IN" sz="2400" b="1" dirty="0">
                <a:solidFill>
                  <a:srgbClr val="002060"/>
                </a:solidFill>
                <a:latin typeface="Calibri body"/>
                <a:cs typeface="Times New Roman" pitchFamily="18" charset="0"/>
              </a:rPr>
              <a:t>Orientational order = </a:t>
            </a:r>
            <a:r>
              <a:rPr lang="en-IN" sz="2400" b="1" dirty="0">
                <a:solidFill>
                  <a:srgbClr val="C00000"/>
                </a:solidFill>
                <a:latin typeface="Calibri body"/>
                <a:cs typeface="Times New Roman" pitchFamily="18" charset="0"/>
              </a:rPr>
              <a:t>Plastic Phase</a:t>
            </a:r>
          </a:p>
          <a:p>
            <a:pPr marL="352800" indent="-352800" algn="just">
              <a:lnSpc>
                <a:spcPct val="200000"/>
              </a:lnSpc>
              <a:spcBef>
                <a:spcPts val="528"/>
              </a:spcBef>
              <a:buFont typeface="Wingdings" pitchFamily="2" charset="2"/>
              <a:buChar char="§"/>
            </a:pPr>
            <a:r>
              <a:rPr lang="en-US" sz="2400" b="1" dirty="0">
                <a:solidFill>
                  <a:srgbClr val="002060"/>
                </a:solidFill>
                <a:latin typeface="Calibri body"/>
                <a:cs typeface="Times New Roman" pitchFamily="18" charset="0"/>
              </a:rPr>
              <a:t>Varying Positional order + </a:t>
            </a:r>
            <a:r>
              <a:rPr lang="en-IN" sz="2400" b="1" dirty="0">
                <a:solidFill>
                  <a:srgbClr val="002060"/>
                </a:solidFill>
                <a:latin typeface="Calibri body"/>
                <a:cs typeface="Times New Roman" pitchFamily="18" charset="0"/>
              </a:rPr>
              <a:t>Orientational order = </a:t>
            </a:r>
            <a:r>
              <a:rPr lang="en-IN" sz="2400" b="1" dirty="0">
                <a:solidFill>
                  <a:srgbClr val="C00000"/>
                </a:solidFill>
                <a:latin typeface="Calibri body"/>
                <a:cs typeface="Times New Roman" pitchFamily="18" charset="0"/>
              </a:rPr>
              <a:t>Liquid crystalline Phase</a:t>
            </a:r>
          </a:p>
          <a:p>
            <a:pPr marL="352800" indent="-352800" algn="just">
              <a:lnSpc>
                <a:spcPct val="200000"/>
              </a:lnSpc>
              <a:spcBef>
                <a:spcPts val="528"/>
              </a:spcBef>
              <a:buFont typeface="Wingdings" pitchFamily="2" charset="2"/>
              <a:buChar char="§"/>
            </a:pPr>
            <a:r>
              <a:rPr lang="en-US" sz="2400" b="1" dirty="0">
                <a:solidFill>
                  <a:srgbClr val="002060"/>
                </a:solidFill>
                <a:latin typeface="Calibri body"/>
                <a:cs typeface="Times New Roman" pitchFamily="18" charset="0"/>
              </a:rPr>
              <a:t>No positional order + No </a:t>
            </a:r>
            <a:r>
              <a:rPr lang="en-IN" sz="2400" b="1" dirty="0">
                <a:solidFill>
                  <a:srgbClr val="002060"/>
                </a:solidFill>
                <a:latin typeface="Calibri body"/>
                <a:cs typeface="Times New Roman" pitchFamily="18" charset="0"/>
              </a:rPr>
              <a:t>Orientational order = </a:t>
            </a:r>
            <a:r>
              <a:rPr lang="en-IN" sz="2400" b="1" dirty="0">
                <a:solidFill>
                  <a:srgbClr val="C00000"/>
                </a:solidFill>
                <a:latin typeface="Calibri body"/>
                <a:cs typeface="Times New Roman" pitchFamily="18" charset="0"/>
              </a:rPr>
              <a:t>Isotropic (Liquid) Phase</a:t>
            </a:r>
            <a:endParaRPr lang="en-IN"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idx="1"/>
          </p:nvPr>
        </p:nvPicPr>
        <p:blipFill>
          <a:blip r:embed="rId2">
            <a:lum bright="-20000" contrast="40000"/>
          </a:blip>
          <a:srcRect/>
          <a:stretch>
            <a:fillRect/>
          </a:stretch>
        </p:blipFill>
        <p:spPr bwMode="auto">
          <a:xfrm>
            <a:off x="886265" y="478302"/>
            <a:ext cx="10452295" cy="5908430"/>
          </a:xfrm>
          <a:prstGeom prst="rect">
            <a:avLst/>
          </a:prstGeom>
          <a:noFill/>
          <a:ln w="28575">
            <a:solidFill>
              <a:srgbClr val="002060"/>
            </a:solid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ChangeArrowheads="1"/>
          </p:cNvSpPr>
          <p:nvPr/>
        </p:nvSpPr>
        <p:spPr bwMode="auto">
          <a:xfrm>
            <a:off x="1266092" y="1086272"/>
            <a:ext cx="10353822" cy="3506537"/>
          </a:xfrm>
          <a:prstGeom prst="rect">
            <a:avLst/>
          </a:prstGeom>
          <a:noFill/>
          <a:ln w="9525">
            <a:noFill/>
            <a:miter lim="800000"/>
            <a:headEnd/>
            <a:tailEnd/>
          </a:ln>
        </p:spPr>
        <p:txBody>
          <a:bodyPr wrap="square">
            <a:spAutoFit/>
          </a:bodyPr>
          <a:lstStyle/>
          <a:p>
            <a:pPr algn="just"/>
            <a:r>
              <a:rPr lang="en-GB" sz="2800" b="1" u="sng" dirty="0">
                <a:solidFill>
                  <a:srgbClr val="C00000"/>
                </a:solidFill>
                <a:latin typeface="Calibari heading"/>
                <a:cs typeface="Times New Roman" pitchFamily="18" charset="0"/>
              </a:rPr>
              <a:t>Properties of liquid crystals</a:t>
            </a:r>
          </a:p>
          <a:p>
            <a:pPr algn="just"/>
            <a:endParaRPr lang="en-GB" sz="2400" b="1" u="sng" dirty="0">
              <a:solidFill>
                <a:srgbClr val="C00000"/>
              </a:solidFill>
              <a:latin typeface="Calibari heading"/>
              <a:cs typeface="Times New Roman" pitchFamily="18" charset="0"/>
            </a:endParaRPr>
          </a:p>
          <a:p>
            <a:pPr marL="352800" indent="-352800" algn="just">
              <a:lnSpc>
                <a:spcPts val="3000"/>
              </a:lnSpc>
              <a:spcBef>
                <a:spcPts val="528"/>
              </a:spcBef>
              <a:buClr>
                <a:srgbClr val="C00000"/>
              </a:buClr>
              <a:buFont typeface="Wingdings" pitchFamily="2" charset="2"/>
              <a:buChar char="§"/>
            </a:pPr>
            <a:r>
              <a:rPr lang="en-GB" sz="2400" dirty="0">
                <a:solidFill>
                  <a:srgbClr val="002060"/>
                </a:solidFill>
                <a:latin typeface="Calibri body"/>
                <a:cs typeface="Times New Roman" pitchFamily="18" charset="0"/>
              </a:rPr>
              <a:t>The molecules are </a:t>
            </a:r>
            <a:r>
              <a:rPr lang="en-GB" sz="2400" b="1" i="1" dirty="0">
                <a:solidFill>
                  <a:srgbClr val="002060"/>
                </a:solidFill>
                <a:latin typeface="Calibri body"/>
                <a:cs typeface="Times New Roman" pitchFamily="18" charset="0"/>
              </a:rPr>
              <a:t>rod shaped or disc shaped</a:t>
            </a:r>
            <a:r>
              <a:rPr lang="en-GB" sz="2400" dirty="0">
                <a:solidFill>
                  <a:srgbClr val="002060"/>
                </a:solidFill>
                <a:latin typeface="Calibri body"/>
                <a:cs typeface="Times New Roman" pitchFamily="18" charset="0"/>
              </a:rPr>
              <a:t>.</a:t>
            </a:r>
          </a:p>
          <a:p>
            <a:pPr marL="352800" indent="-352800" algn="just">
              <a:lnSpc>
                <a:spcPts val="3000"/>
              </a:lnSpc>
              <a:spcBef>
                <a:spcPts val="528"/>
              </a:spcBef>
              <a:buClr>
                <a:srgbClr val="C00000"/>
              </a:buClr>
              <a:buFont typeface="Wingdings" pitchFamily="2" charset="2"/>
              <a:buChar char="§"/>
            </a:pPr>
            <a:r>
              <a:rPr lang="en-GB" sz="2400" dirty="0">
                <a:solidFill>
                  <a:srgbClr val="002060"/>
                </a:solidFill>
                <a:latin typeface="Calibri body"/>
                <a:cs typeface="Times New Roman" pitchFamily="18" charset="0"/>
              </a:rPr>
              <a:t>All liquid crystals are mesogens but all mesogens are not liquid crystals.</a:t>
            </a:r>
          </a:p>
          <a:p>
            <a:pPr marL="352800" indent="-352800" algn="just">
              <a:lnSpc>
                <a:spcPts val="3000"/>
              </a:lnSpc>
              <a:spcBef>
                <a:spcPts val="528"/>
              </a:spcBef>
              <a:buClr>
                <a:srgbClr val="C00000"/>
              </a:buClr>
              <a:buFont typeface="Wingdings" pitchFamily="2" charset="2"/>
              <a:buChar char="§"/>
            </a:pPr>
            <a:r>
              <a:rPr lang="en-GB" sz="2400" dirty="0">
                <a:solidFill>
                  <a:srgbClr val="002060"/>
                </a:solidFill>
                <a:latin typeface="Calibri body"/>
                <a:cs typeface="Times New Roman" pitchFamily="18" charset="0"/>
              </a:rPr>
              <a:t>Molecules are </a:t>
            </a:r>
            <a:r>
              <a:rPr lang="en-GB" sz="2400" b="1" i="1" dirty="0">
                <a:solidFill>
                  <a:srgbClr val="002060"/>
                </a:solidFill>
                <a:latin typeface="Calibri body"/>
                <a:cs typeface="Times New Roman" pitchFamily="18" charset="0"/>
              </a:rPr>
              <a:t>anisotropic</a:t>
            </a:r>
            <a:r>
              <a:rPr lang="en-GB" sz="2400" dirty="0">
                <a:solidFill>
                  <a:srgbClr val="002060"/>
                </a:solidFill>
                <a:latin typeface="Calibri body"/>
                <a:cs typeface="Times New Roman" pitchFamily="18" charset="0"/>
              </a:rPr>
              <a:t> in nature.</a:t>
            </a:r>
          </a:p>
          <a:p>
            <a:pPr marL="352800" indent="-352800" algn="just">
              <a:lnSpc>
                <a:spcPts val="3000"/>
              </a:lnSpc>
              <a:spcBef>
                <a:spcPts val="528"/>
              </a:spcBef>
              <a:buClr>
                <a:srgbClr val="C00000"/>
              </a:buClr>
              <a:buFont typeface="Wingdings" pitchFamily="2" charset="2"/>
              <a:buChar char="§"/>
            </a:pPr>
            <a:r>
              <a:rPr lang="en-GB" sz="2400" dirty="0">
                <a:solidFill>
                  <a:srgbClr val="002060"/>
                </a:solidFill>
                <a:latin typeface="Calibri body"/>
                <a:cs typeface="Times New Roman" pitchFamily="18" charset="0"/>
              </a:rPr>
              <a:t>Assuming that the direction of preferred orientation in a liquid crystal (LC) is </a:t>
            </a:r>
            <a:r>
              <a:rPr lang="en-GB" sz="3200" b="1" dirty="0">
                <a:solidFill>
                  <a:srgbClr val="002060"/>
                </a:solidFill>
                <a:latin typeface="Calibri body"/>
                <a:cs typeface="Times New Roman" pitchFamily="18" charset="0"/>
              </a:rPr>
              <a:t>↑</a:t>
            </a:r>
            <a:r>
              <a:rPr lang="en-GB" sz="2400" dirty="0">
                <a:solidFill>
                  <a:srgbClr val="002060"/>
                </a:solidFill>
                <a:latin typeface="Calibri body"/>
                <a:cs typeface="Times New Roman" pitchFamily="18" charset="0"/>
              </a:rPr>
              <a:t>, this direction can be represented by an arrow, called the </a:t>
            </a:r>
            <a:r>
              <a:rPr lang="en-GB" sz="2400" b="1" i="1" dirty="0">
                <a:solidFill>
                  <a:srgbClr val="002060"/>
                </a:solidFill>
                <a:latin typeface="Calibri body"/>
                <a:cs typeface="Times New Roman" pitchFamily="18" charset="0"/>
              </a:rPr>
              <a:t>director of the LC</a:t>
            </a:r>
            <a:r>
              <a:rPr lang="en-GB" sz="2400" dirty="0">
                <a:solidFill>
                  <a:srgbClr val="002060"/>
                </a:solidFill>
                <a:latin typeface="Calibri body"/>
                <a:cs typeface="Times New Roman" pitchFamily="18" charset="0"/>
              </a:rPr>
              <a:t>. </a:t>
            </a:r>
          </a:p>
          <a:p>
            <a:pPr marL="352800" indent="-352800" algn="just">
              <a:lnSpc>
                <a:spcPts val="3000"/>
              </a:lnSpc>
              <a:spcBef>
                <a:spcPts val="528"/>
              </a:spcBef>
              <a:buClr>
                <a:srgbClr val="C00000"/>
              </a:buClr>
            </a:pPr>
            <a:endParaRPr lang="en-GB" sz="2400" dirty="0">
              <a:solidFill>
                <a:srgbClr val="002060"/>
              </a:solidFill>
              <a:latin typeface="Calibri body"/>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42535" y="1143001"/>
            <a:ext cx="10142807" cy="3411640"/>
          </a:xfrm>
          <a:prstGeom prst="rect">
            <a:avLst/>
          </a:prstGeom>
        </p:spPr>
        <p:txBody>
          <a:bodyPr wrap="square">
            <a:spAutoFit/>
          </a:bodyPr>
          <a:lstStyle/>
          <a:p>
            <a:pPr marL="352800" indent="-352800" algn="just">
              <a:lnSpc>
                <a:spcPts val="3000"/>
              </a:lnSpc>
              <a:spcBef>
                <a:spcPts val="528"/>
              </a:spcBef>
              <a:buClr>
                <a:srgbClr val="C00000"/>
              </a:buClr>
              <a:buFont typeface="Wingdings" pitchFamily="2" charset="2"/>
              <a:buChar char="§"/>
            </a:pPr>
            <a:r>
              <a:rPr lang="en-GB" sz="2800" dirty="0">
                <a:solidFill>
                  <a:srgbClr val="002060"/>
                </a:solidFill>
                <a:latin typeface="Calibri body"/>
                <a:cs typeface="Times New Roman" pitchFamily="18" charset="0"/>
              </a:rPr>
              <a:t>Each molecule is orientated at some angle to the director.</a:t>
            </a:r>
          </a:p>
          <a:p>
            <a:pPr marL="352800" indent="-352800" algn="just">
              <a:lnSpc>
                <a:spcPts val="3000"/>
              </a:lnSpc>
              <a:spcBef>
                <a:spcPts val="528"/>
              </a:spcBef>
              <a:buClr>
                <a:srgbClr val="C00000"/>
              </a:buClr>
              <a:buFont typeface="Wingdings" pitchFamily="2" charset="2"/>
              <a:buChar char="§"/>
            </a:pPr>
            <a:r>
              <a:rPr lang="en-GB" sz="2800" dirty="0">
                <a:solidFill>
                  <a:srgbClr val="002060"/>
                </a:solidFill>
                <a:latin typeface="Calibri body"/>
                <a:cs typeface="Times New Roman" pitchFamily="18" charset="0"/>
              </a:rPr>
              <a:t>These molecules possess </a:t>
            </a:r>
            <a:r>
              <a:rPr lang="en-GB" sz="2800" b="1" i="1" dirty="0">
                <a:solidFill>
                  <a:srgbClr val="002060"/>
                </a:solidFill>
                <a:latin typeface="Calibri body"/>
                <a:cs typeface="Times New Roman" pitchFamily="18" charset="0"/>
              </a:rPr>
              <a:t>very strong dipole moment.</a:t>
            </a:r>
          </a:p>
          <a:p>
            <a:pPr marL="352800" indent="-352800" algn="just">
              <a:lnSpc>
                <a:spcPts val="3000"/>
              </a:lnSpc>
              <a:spcBef>
                <a:spcPts val="528"/>
              </a:spcBef>
              <a:buClr>
                <a:srgbClr val="C00000"/>
              </a:buClr>
              <a:buFont typeface="Wingdings" pitchFamily="2" charset="2"/>
              <a:buChar char="§"/>
            </a:pPr>
            <a:r>
              <a:rPr lang="en-GB" sz="2800" dirty="0">
                <a:solidFill>
                  <a:srgbClr val="002060"/>
                </a:solidFill>
                <a:latin typeface="Calibri body"/>
                <a:cs typeface="Times New Roman" pitchFamily="18" charset="0"/>
              </a:rPr>
              <a:t>The liquid crystal molecules prefer to align </a:t>
            </a:r>
            <a:r>
              <a:rPr lang="en-GB" sz="2800" b="1" i="1" dirty="0">
                <a:solidFill>
                  <a:srgbClr val="002060"/>
                </a:solidFill>
                <a:latin typeface="Calibri body"/>
                <a:cs typeface="Times New Roman" pitchFamily="18" charset="0"/>
              </a:rPr>
              <a:t>parallel to each other </a:t>
            </a:r>
            <a:r>
              <a:rPr lang="en-GB" sz="2800" dirty="0">
                <a:solidFill>
                  <a:srgbClr val="002060"/>
                </a:solidFill>
                <a:latin typeface="Calibri body"/>
                <a:cs typeface="Times New Roman" pitchFamily="18" charset="0"/>
              </a:rPr>
              <a:t>because of the strong intermolecular attraction </a:t>
            </a:r>
            <a:r>
              <a:rPr lang="en-GB" sz="2800" b="1" i="1" dirty="0">
                <a:solidFill>
                  <a:srgbClr val="002060"/>
                </a:solidFill>
                <a:latin typeface="Calibri body"/>
                <a:cs typeface="Times New Roman" pitchFamily="18" charset="0"/>
              </a:rPr>
              <a:t>(</a:t>
            </a:r>
            <a:r>
              <a:rPr lang="el-GR" sz="2800" b="1" i="1" dirty="0">
                <a:solidFill>
                  <a:srgbClr val="002060"/>
                </a:solidFill>
                <a:latin typeface="Calibri body"/>
                <a:cs typeface="Times New Roman" pitchFamily="18" charset="0"/>
              </a:rPr>
              <a:t>π</a:t>
            </a:r>
            <a:r>
              <a:rPr lang="en-GB" sz="2800" b="1" i="1" dirty="0">
                <a:solidFill>
                  <a:srgbClr val="002060"/>
                </a:solidFill>
                <a:latin typeface="Calibri body"/>
                <a:cs typeface="Times New Roman" pitchFamily="18" charset="0"/>
              </a:rPr>
              <a:t>-π interaction).</a:t>
            </a:r>
          </a:p>
          <a:p>
            <a:pPr marL="352800" indent="-352800" algn="just">
              <a:lnSpc>
                <a:spcPts val="3000"/>
              </a:lnSpc>
              <a:spcBef>
                <a:spcPts val="528"/>
              </a:spcBef>
              <a:buClr>
                <a:srgbClr val="C00000"/>
              </a:buClr>
              <a:buFont typeface="Wingdings" pitchFamily="2" charset="2"/>
              <a:buChar char="§"/>
              <a:defRPr/>
            </a:pPr>
            <a:r>
              <a:rPr lang="en-GB" sz="2800" dirty="0">
                <a:solidFill>
                  <a:srgbClr val="002060"/>
                </a:solidFill>
                <a:latin typeface="Calibri body"/>
                <a:cs typeface="Times New Roman" pitchFamily="18" charset="0"/>
              </a:rPr>
              <a:t>A typical Liquid Crystal molecule is represented by </a:t>
            </a:r>
            <a:r>
              <a:rPr lang="en-GB" sz="2800" b="1" i="1" dirty="0">
                <a:solidFill>
                  <a:srgbClr val="002060"/>
                </a:solidFill>
                <a:latin typeface="Calibri body"/>
                <a:cs typeface="Times New Roman" pitchFamily="18" charset="0"/>
              </a:rPr>
              <a:t>a central rigid part</a:t>
            </a:r>
            <a:r>
              <a:rPr lang="en-GB" sz="2800" dirty="0">
                <a:solidFill>
                  <a:srgbClr val="002060"/>
                </a:solidFill>
                <a:latin typeface="Calibri body"/>
                <a:cs typeface="Times New Roman" pitchFamily="18" charset="0"/>
              </a:rPr>
              <a:t>, known as </a:t>
            </a:r>
            <a:r>
              <a:rPr lang="en-GB" sz="2800" b="1" i="1" dirty="0">
                <a:solidFill>
                  <a:srgbClr val="002060"/>
                </a:solidFill>
                <a:latin typeface="Calibri body"/>
                <a:cs typeface="Times New Roman" pitchFamily="18" charset="0"/>
              </a:rPr>
              <a:t>mesogen </a:t>
            </a:r>
            <a:r>
              <a:rPr lang="en-GB" sz="2800" dirty="0">
                <a:solidFill>
                  <a:srgbClr val="002060"/>
                </a:solidFill>
                <a:latin typeface="Calibri body"/>
                <a:cs typeface="Times New Roman" pitchFamily="18" charset="0"/>
              </a:rPr>
              <a:t>(generally aromatic) and the </a:t>
            </a:r>
            <a:r>
              <a:rPr lang="en-GB" sz="2800" b="1" i="1" dirty="0">
                <a:solidFill>
                  <a:srgbClr val="002060"/>
                </a:solidFill>
                <a:latin typeface="Calibri body"/>
                <a:cs typeface="Times New Roman" pitchFamily="18" charset="0"/>
              </a:rPr>
              <a:t>flexible ends </a:t>
            </a:r>
            <a:r>
              <a:rPr lang="en-GB" sz="2800" dirty="0">
                <a:solidFill>
                  <a:srgbClr val="002060"/>
                </a:solidFill>
                <a:latin typeface="Calibri body"/>
                <a:cs typeface="Times New Roman" pitchFamily="18" charset="0"/>
              </a:rPr>
              <a:t>(generally aliphatic groups).</a:t>
            </a:r>
          </a:p>
          <a:p>
            <a:pPr marL="352800" indent="-352800" algn="just">
              <a:lnSpc>
                <a:spcPts val="3000"/>
              </a:lnSpc>
              <a:spcBef>
                <a:spcPts val="528"/>
              </a:spcBef>
              <a:buClr>
                <a:srgbClr val="C00000"/>
              </a:buClr>
            </a:pPr>
            <a:endParaRPr lang="en-GB" sz="2800" dirty="0">
              <a:solidFill>
                <a:srgbClr val="002060"/>
              </a:solidFill>
              <a:latin typeface="Calibri body"/>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TotalTime>
  <Words>2330</Words>
  <Application>Microsoft Office PowerPoint</Application>
  <PresentationFormat>Custom</PresentationFormat>
  <Paragraphs>253</Paragraphs>
  <Slides>57</Slides>
  <Notes>2</Notes>
  <HiddenSlides>1</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Slide 1</vt:lpstr>
      <vt:lpstr>Slide 2</vt:lpstr>
      <vt:lpstr>Slide 3</vt:lpstr>
      <vt:lpstr>Slide 4</vt:lpstr>
      <vt:lpstr>Slide 5</vt:lpstr>
      <vt:lpstr>Slide 6</vt:lpstr>
      <vt:lpstr>Slide 7</vt:lpstr>
      <vt:lpstr>Slide 8</vt:lpstr>
      <vt:lpstr>Slide 9</vt:lpstr>
      <vt:lpstr>long range order and short range order </vt:lpstr>
      <vt:lpstr>Slide 11</vt:lpstr>
      <vt:lpstr>Slide 12</vt:lpstr>
      <vt:lpstr>Slide 13</vt:lpstr>
      <vt:lpstr>Slide 14</vt:lpstr>
      <vt:lpstr>Slide 15</vt:lpstr>
      <vt:lpstr>Slide 16</vt:lpstr>
      <vt:lpstr>Nematic liquid crystals</vt:lpstr>
      <vt:lpstr>Slide 18</vt:lpstr>
      <vt:lpstr>Slide 19</vt:lpstr>
      <vt:lpstr>Cholesteric Liquid Crystals  (Chiral Nematic)</vt:lpstr>
      <vt:lpstr>Slide 21</vt:lpstr>
      <vt:lpstr>Slide 22</vt:lpstr>
      <vt:lpstr>Slide 23</vt:lpstr>
      <vt:lpstr>Smectic Liquid Crystals: </vt:lpstr>
      <vt:lpstr>Slide 25</vt:lpstr>
      <vt:lpstr>Slide 26</vt:lpstr>
      <vt:lpstr>Slide 27</vt:lpstr>
      <vt:lpstr>            Lyotropic Liquid Crystals: </vt:lpstr>
      <vt:lpstr>Slide 29</vt:lpstr>
      <vt:lpstr>Slide 30</vt:lpstr>
      <vt:lpstr>Slide 31</vt:lpstr>
      <vt:lpstr>Slide 32</vt:lpstr>
      <vt:lpstr>Slide 33</vt:lpstr>
      <vt:lpstr>Slide 34</vt:lpstr>
      <vt:lpstr> Liquid Crystal Polymers (LCPs)</vt:lpstr>
      <vt:lpstr>Slide 36</vt:lpstr>
      <vt:lpstr>Applications of liquid crystals: </vt:lpstr>
      <vt:lpstr>Slide 38</vt:lpstr>
      <vt:lpstr>Slide 39</vt:lpstr>
      <vt:lpstr>Liquid Crystal and Its Applications </vt:lpstr>
      <vt:lpstr>Liquid Crystal and Its Applications </vt:lpstr>
      <vt:lpstr>Slide 42</vt:lpstr>
      <vt:lpstr>Slide 43</vt:lpstr>
      <vt:lpstr>Slide 44</vt:lpstr>
      <vt:lpstr>Slide 45</vt:lpstr>
      <vt:lpstr>Slide 46</vt:lpstr>
      <vt:lpstr>Slide 47</vt:lpstr>
      <vt:lpstr>Slide 48</vt:lpstr>
      <vt:lpstr>How Does Optical Switch Work  </vt:lpstr>
      <vt:lpstr>Slide 50</vt:lpstr>
      <vt:lpstr>Slide 51</vt:lpstr>
      <vt:lpstr>Slide 52</vt:lpstr>
      <vt:lpstr>Slide 53</vt:lpstr>
      <vt:lpstr>Holographic display</vt:lpstr>
      <vt:lpstr>Applications of Holography</vt:lpstr>
      <vt:lpstr>Applications of Holography</vt:lpstr>
      <vt:lpstr>Applications of Holography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Umar Farooq</dc:creator>
  <cp:lastModifiedBy>DELL</cp:lastModifiedBy>
  <cp:revision>59</cp:revision>
  <dcterms:created xsi:type="dcterms:W3CDTF">2023-10-21T04:31:30Z</dcterms:created>
  <dcterms:modified xsi:type="dcterms:W3CDTF">2023-11-20T11:31:59Z</dcterms:modified>
</cp:coreProperties>
</file>